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handoutMasterIdLst>
    <p:handoutMasterId r:id="rId65"/>
  </p:handoutMasterIdLst>
  <p:sldIdLst>
    <p:sldId id="294" r:id="rId2"/>
    <p:sldId id="381" r:id="rId3"/>
    <p:sldId id="382" r:id="rId4"/>
    <p:sldId id="383" r:id="rId5"/>
    <p:sldId id="384" r:id="rId6"/>
    <p:sldId id="385" r:id="rId7"/>
    <p:sldId id="386" r:id="rId8"/>
    <p:sldId id="387" r:id="rId9"/>
    <p:sldId id="389" r:id="rId10"/>
    <p:sldId id="388" r:id="rId11"/>
    <p:sldId id="391" r:id="rId12"/>
    <p:sldId id="392" r:id="rId13"/>
    <p:sldId id="390" r:id="rId14"/>
    <p:sldId id="393" r:id="rId15"/>
    <p:sldId id="408" r:id="rId16"/>
    <p:sldId id="412" r:id="rId17"/>
    <p:sldId id="394" r:id="rId18"/>
    <p:sldId id="395" r:id="rId19"/>
    <p:sldId id="411" r:id="rId20"/>
    <p:sldId id="409" r:id="rId21"/>
    <p:sldId id="410" r:id="rId22"/>
    <p:sldId id="396" r:id="rId23"/>
    <p:sldId id="397" r:id="rId24"/>
    <p:sldId id="416" r:id="rId25"/>
    <p:sldId id="413" r:id="rId26"/>
    <p:sldId id="417" r:id="rId27"/>
    <p:sldId id="418" r:id="rId28"/>
    <p:sldId id="414" r:id="rId29"/>
    <p:sldId id="415" r:id="rId30"/>
    <p:sldId id="419" r:id="rId31"/>
    <p:sldId id="421" r:id="rId32"/>
    <p:sldId id="420" r:id="rId33"/>
    <p:sldId id="422" r:id="rId34"/>
    <p:sldId id="423" r:id="rId35"/>
    <p:sldId id="425" r:id="rId36"/>
    <p:sldId id="398" r:id="rId37"/>
    <p:sldId id="404" r:id="rId38"/>
    <p:sldId id="426" r:id="rId39"/>
    <p:sldId id="403" r:id="rId40"/>
    <p:sldId id="427" r:id="rId41"/>
    <p:sldId id="428" r:id="rId42"/>
    <p:sldId id="399" r:id="rId43"/>
    <p:sldId id="429" r:id="rId44"/>
    <p:sldId id="401" r:id="rId45"/>
    <p:sldId id="431" r:id="rId46"/>
    <p:sldId id="433" r:id="rId47"/>
    <p:sldId id="432" r:id="rId48"/>
    <p:sldId id="434" r:id="rId49"/>
    <p:sldId id="402" r:id="rId50"/>
    <p:sldId id="437" r:id="rId51"/>
    <p:sldId id="400" r:id="rId52"/>
    <p:sldId id="435" r:id="rId53"/>
    <p:sldId id="436" r:id="rId54"/>
    <p:sldId id="405" r:id="rId55"/>
    <p:sldId id="438" r:id="rId56"/>
    <p:sldId id="406" r:id="rId57"/>
    <p:sldId id="407" r:id="rId58"/>
    <p:sldId id="439" r:id="rId59"/>
    <p:sldId id="441" r:id="rId60"/>
    <p:sldId id="440" r:id="rId61"/>
    <p:sldId id="442" r:id="rId62"/>
    <p:sldId id="297" r:id="rId63"/>
  </p:sldIdLst>
  <p:sldSz cx="9144000" cy="6858000" type="screen4x3"/>
  <p:notesSz cx="6858000" cy="9144000"/>
  <p:embeddedFontLst>
    <p:embeddedFont>
      <p:font typeface="굴림체" panose="020B0609000101010101" pitchFamily="49" charset="-127"/>
      <p:regular r:id="rId66"/>
    </p:embeddedFont>
    <p:embeddedFont>
      <p:font typeface="맑은 고딕" panose="020B0503020000020004" pitchFamily="34" charset="-127"/>
      <p:regular r:id="rId67"/>
      <p:bold r:id="rId68"/>
    </p:embeddedFon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Cambria Math" panose="02040503050406030204" pitchFamily="18" charset="0"/>
      <p:regular r:id="rId75"/>
    </p:embeddedFont>
    <p:embeddedFont>
      <p:font typeface="Ink Free" panose="03080402000500000000" pitchFamily="66" charset="0"/>
      <p:regular r:id="rId76"/>
    </p:embeddedFont>
    <p:embeddedFont>
      <p:font typeface="Tunga" panose="020B0502040204020203" pitchFamily="34" charset="0"/>
      <p:regular r:id="rId77"/>
      <p:bold r:id="rId78"/>
    </p:embeddedFont>
    <p:embeddedFont>
      <p:font typeface="Tw Cen MT" panose="020B0602020104020603" pitchFamily="34" charset="0"/>
      <p:regular r:id="rId79"/>
      <p:bold r:id="rId80"/>
      <p:italic r:id="rId81"/>
      <p:boldItalic r:id="rId82"/>
    </p:embeddedFont>
    <p:embeddedFont>
      <p:font typeface="Wingdings 3" panose="05040102010807070707" pitchFamily="18" charset="2"/>
      <p:regular r:id="rId8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05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2023-06-10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2023-06-10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2023-06-10</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2023-06-10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2023-06-10</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2023-06-10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내용 개체 틀 2"/>
          <p:cNvSpPr>
            <a:spLocks noGrp="1"/>
          </p:cNvSpPr>
          <p:nvPr>
            <p:ph idx="1"/>
          </p:nvPr>
        </p:nvSpPr>
        <p:spPr>
          <a:xfrm>
            <a:off x="395536" y="1484784"/>
            <a:ext cx="8402525" cy="4881686"/>
          </a:xfrm>
        </p:spPr>
        <p:txBody>
          <a:bodyPr vert="horz" lIns="45720" tIns="45720" rIns="45720" bIns="45720" rtlCol="0">
            <a:normAutofit/>
          </a:bodyPr>
          <a:lstStyle>
            <a:lvl1pPr>
              <a:defRPr lang="ko-KR" altLang="en-US" sz="2200" dirty="0">
                <a:effectLst/>
                <a:latin typeface="Tunga" panose="020B0502040204020203" pitchFamily="34" charset="0"/>
                <a:ea typeface="+mn-ea"/>
                <a:cs typeface="Tunga" panose="020B0502040204020203" pitchFamily="34" charset="0"/>
              </a:defRPr>
            </a:lvl1pPr>
            <a:lvl2pPr>
              <a:defRPr lang="ko-KR" altLang="en-US" dirty="0">
                <a:latin typeface="Tunga" panose="020B0502040204020203" pitchFamily="34" charset="0"/>
                <a:ea typeface="+mn-ea"/>
                <a:cs typeface="Tunga" panose="020B0502040204020203" pitchFamily="34" charset="0"/>
              </a:defRPr>
            </a:lvl2pPr>
            <a:lvl3pPr>
              <a:defRPr lang="ko-KR" altLang="en-US" sz="1400" dirty="0">
                <a:latin typeface="Tunga" panose="020B0502040204020203" pitchFamily="34" charset="0"/>
                <a:ea typeface="+mn-ea"/>
                <a:cs typeface="Tunga" panose="020B0502040204020203" pitchFamily="34" charset="0"/>
              </a:defRPr>
            </a:lvl3pPr>
            <a:lvl4pPr>
              <a:defRPr lang="ko-KR" altLang="en-US" sz="1400" dirty="0">
                <a:latin typeface="Tunga" panose="020B0502040204020203" pitchFamily="34" charset="0"/>
                <a:ea typeface="+mn-ea"/>
                <a:cs typeface="Tunga" panose="020B0502040204020203" pitchFamily="34" charset="0"/>
              </a:defRPr>
            </a:lvl4pPr>
            <a:lvl5pPr>
              <a:defRPr lang="ko-KR" altLang="en-US" sz="1400" dirty="0">
                <a:latin typeface="Tunga" panose="020B0502040204020203" pitchFamily="34" charset="0"/>
                <a:ea typeface="+mn-ea"/>
                <a:cs typeface="Tunga" panose="020B0502040204020203" pitchFamily="34" charset="0"/>
              </a:defRPr>
            </a:lvl5pPr>
          </a:lstStyle>
          <a:p>
            <a:pPr marL="91440" lvl="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ko-KR" altLang="en-US" dirty="0"/>
              <a:t>마스터 텍스트 스타일을 편집합니다</a:t>
            </a:r>
          </a:p>
          <a:p>
            <a:pPr marL="265176" lvl="1" indent="-137160" latinLnBrk="0">
              <a:lnSpc>
                <a:spcPct val="90000"/>
              </a:lnSpc>
              <a:spcBef>
                <a:spcPts val="200"/>
              </a:spcBef>
              <a:spcAft>
                <a:spcPts val="400"/>
              </a:spcAft>
              <a:buClr>
                <a:schemeClr val="accent1"/>
              </a:buClr>
              <a:buFont typeface="Wingdings 3" pitchFamily="18" charset="2"/>
              <a:buChar char=""/>
            </a:pPr>
            <a:r>
              <a:rPr lang="ko-KR" altLang="en-US" dirty="0"/>
              <a:t>둘째 수준</a:t>
            </a:r>
          </a:p>
          <a:p>
            <a:pPr marL="448056" lvl="2" indent="-137160" latinLnBrk="0">
              <a:lnSpc>
                <a:spcPct val="90000"/>
              </a:lnSpc>
              <a:spcBef>
                <a:spcPts val="200"/>
              </a:spcBef>
              <a:spcAft>
                <a:spcPts val="400"/>
              </a:spcAft>
              <a:buClr>
                <a:schemeClr val="accent1"/>
              </a:buClr>
              <a:buFont typeface="Wingdings 3" pitchFamily="18" charset="2"/>
              <a:buChar char=""/>
            </a:pPr>
            <a:r>
              <a:rPr lang="ko-KR" altLang="en-US" dirty="0"/>
              <a:t>셋째 수준</a:t>
            </a:r>
          </a:p>
          <a:p>
            <a:pPr marL="594360" lvl="3" indent="-137160" latinLnBrk="0">
              <a:lnSpc>
                <a:spcPct val="90000"/>
              </a:lnSpc>
              <a:spcBef>
                <a:spcPts val="200"/>
              </a:spcBef>
              <a:spcAft>
                <a:spcPts val="400"/>
              </a:spcAft>
              <a:buClr>
                <a:schemeClr val="accent1"/>
              </a:buClr>
              <a:buFont typeface="Wingdings 3" pitchFamily="18" charset="2"/>
              <a:buChar char=""/>
            </a:pPr>
            <a:r>
              <a:rPr lang="ko-KR" altLang="en-US" dirty="0"/>
              <a:t>넷째 수준</a:t>
            </a:r>
          </a:p>
          <a:p>
            <a:pPr marL="777240" lvl="4" indent="-137160" latinLnBrk="0">
              <a:lnSpc>
                <a:spcPct val="90000"/>
              </a:lnSpc>
              <a:spcBef>
                <a:spcPts val="200"/>
              </a:spcBef>
              <a:spcAft>
                <a:spcPts val="400"/>
              </a:spcAft>
              <a:buClr>
                <a:schemeClr val="accent1"/>
              </a:buClr>
              <a:buFont typeface="Wingdings 3" pitchFamily="18" charset="2"/>
              <a:buChar char=""/>
            </a:pPr>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7" name="Veri Yer Tutucusu 6">
            <a:extLst>
              <a:ext uri="{FF2B5EF4-FFF2-40B4-BE49-F238E27FC236}">
                <a16:creationId xmlns:a16="http://schemas.microsoft.com/office/drawing/2014/main" id="{F4EBEDFB-D080-7C6E-1B1F-7C090F0FAA10}"/>
              </a:ext>
            </a:extLst>
          </p:cNvPr>
          <p:cNvSpPr>
            <a:spLocks noGrp="1"/>
          </p:cNvSpPr>
          <p:nvPr>
            <p:ph type="dt" sz="half" idx="10"/>
          </p:nvPr>
        </p:nvSpPr>
        <p:spPr/>
        <p:txBody>
          <a:bodyPr/>
          <a:lstStyle/>
          <a:p>
            <a:fld id="{ED3D6733-6F27-4404-AB51-585418F146E5}" type="datetimeFigureOut">
              <a:rPr lang="ko-KR" altLang="en-US" smtClean="0"/>
              <a:pPr/>
              <a:t>2023-06-10</a:t>
            </a:fld>
            <a:endParaRPr lang="ko-KR" altLang="en-US"/>
          </a:p>
        </p:txBody>
      </p:sp>
      <p:sp>
        <p:nvSpPr>
          <p:cNvPr id="9" name="Alt Bilgi Yer Tutucusu 8">
            <a:extLst>
              <a:ext uri="{FF2B5EF4-FFF2-40B4-BE49-F238E27FC236}">
                <a16:creationId xmlns:a16="http://schemas.microsoft.com/office/drawing/2014/main" id="{795E7675-7B29-FEE8-A7D4-84D4B4276DA3}"/>
              </a:ext>
            </a:extLst>
          </p:cNvPr>
          <p:cNvSpPr>
            <a:spLocks noGrp="1"/>
          </p:cNvSpPr>
          <p:nvPr>
            <p:ph type="ftr" sz="quarter" idx="11"/>
          </p:nvPr>
        </p:nvSpPr>
        <p:spPr/>
        <p:txBody>
          <a:bodyPr/>
          <a:lstStyle>
            <a:lvl1pPr>
              <a:defRPr>
                <a:latin typeface="Ink Free" panose="03080402000500000000" pitchFamily="66" charset="0"/>
              </a:defRPr>
            </a:lvl1pPr>
          </a:lstStyle>
          <a:p>
            <a:endParaRPr lang="ko-KR" altLang="en-US"/>
          </a:p>
        </p:txBody>
      </p:sp>
      <p:sp>
        <p:nvSpPr>
          <p:cNvPr id="10" name="Slayt Numarası Yer Tutucusu 9">
            <a:extLst>
              <a:ext uri="{FF2B5EF4-FFF2-40B4-BE49-F238E27FC236}">
                <a16:creationId xmlns:a16="http://schemas.microsoft.com/office/drawing/2014/main" id="{CC022834-35CF-0A0F-A9D5-DEA7B8BCC450}"/>
              </a:ext>
            </a:extLst>
          </p:cNvPr>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3" name="Metin kutusu 12">
            <a:extLst>
              <a:ext uri="{FF2B5EF4-FFF2-40B4-BE49-F238E27FC236}">
                <a16:creationId xmlns:a16="http://schemas.microsoft.com/office/drawing/2014/main" id="{30325609-53B3-14B3-C54B-661EEF35030E}"/>
              </a:ext>
            </a:extLst>
          </p:cNvPr>
          <p:cNvSpPr txBox="1"/>
          <p:nvPr userDrawn="1"/>
        </p:nvSpPr>
        <p:spPr>
          <a:xfrm rot="16200000">
            <a:off x="8160489" y="5918086"/>
            <a:ext cx="1621084" cy="276999"/>
          </a:xfrm>
          <a:prstGeom prst="rect">
            <a:avLst/>
          </a:prstGeom>
          <a:noFill/>
        </p:spPr>
        <p:txBody>
          <a:bodyPr wrap="square">
            <a:spAutoFit/>
          </a:bodyPr>
          <a:lstStyle/>
          <a:p>
            <a:r>
              <a:rPr lang="tr-TR" altLang="ko-KR" sz="1200">
                <a:solidFill>
                  <a:schemeClr val="bg2">
                    <a:lumMod val="50000"/>
                  </a:schemeClr>
                </a:solidFill>
                <a:latin typeface="Ink Free" panose="03080402000500000000" pitchFamily="66" charset="0"/>
              </a:rPr>
              <a:t>Hocaoğlu, M. F.</a:t>
            </a:r>
            <a:endParaRPr lang="ko-KR" altLang="en-US" sz="1200">
              <a:solidFill>
                <a:schemeClr val="bg2">
                  <a:lumMod val="50000"/>
                </a:schemeClr>
              </a:solidFill>
              <a:latin typeface="Ink Free" panose="03080402000500000000" pitchFamily="66"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2023-06-10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2023-06-10</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27.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26.png"/><Relationship Id="rId16"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58.png"/><Relationship Id="rId5" Type="http://schemas.openxmlformats.org/officeDocument/2006/relationships/image" Target="../media/image29.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28.png"/><Relationship Id="rId9" Type="http://schemas.openxmlformats.org/officeDocument/2006/relationships/image" Target="../media/image56.png"/><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image" Target="../media/image78.png"/><Relationship Id="rId16"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5" Type="http://schemas.openxmlformats.org/officeDocument/2006/relationships/image" Target="../media/image122.png"/><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5" Type="http://schemas.openxmlformats.org/officeDocument/2006/relationships/image" Target="../media/image128.png"/><Relationship Id="rId4" Type="http://schemas.openxmlformats.org/officeDocument/2006/relationships/image" Target="../media/image1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135.png"/></Relationships>
</file>

<file path=ppt/slides/_rels/slide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image" Target="../media/image173.png"/><Relationship Id="rId16"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s>
</file>

<file path=ppt/slides/_rels/slide5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wmf"/><Relationship Id="rId18" Type="http://schemas.openxmlformats.org/officeDocument/2006/relationships/oleObject" Target="../embeddings/oleObject10.bin"/><Relationship Id="rId3" Type="http://schemas.openxmlformats.org/officeDocument/2006/relationships/image" Target="../media/image10.wmf"/><Relationship Id="rId7" Type="http://schemas.openxmlformats.org/officeDocument/2006/relationships/image" Target="../media/image12.wmf"/><Relationship Id="rId12" Type="http://schemas.openxmlformats.org/officeDocument/2006/relationships/oleObject" Target="../embeddings/oleObject6.bin"/><Relationship Id="rId17" Type="http://schemas.openxmlformats.org/officeDocument/2006/relationships/image" Target="../media/image16.wmf"/><Relationship Id="rId2" Type="http://schemas.openxmlformats.org/officeDocument/2006/relationships/oleObject" Target="../embeddings/oleObject1.bin"/><Relationship Id="rId16" Type="http://schemas.openxmlformats.org/officeDocument/2006/relationships/oleObject" Target="../embeddings/oleObject9.bin"/><Relationship Id="rId1" Type="http://schemas.openxmlformats.org/officeDocument/2006/relationships/slideLayout" Target="../slideLayouts/slideLayout5.x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oleObject" Target="../embeddings/oleObject8.bin"/><Relationship Id="rId10" Type="http://schemas.openxmlformats.org/officeDocument/2006/relationships/oleObject" Target="../embeddings/oleObject5.bin"/><Relationship Id="rId19" Type="http://schemas.openxmlformats.org/officeDocument/2006/relationships/image" Target="../media/image17.wmf"/><Relationship Id="rId4" Type="http://schemas.openxmlformats.org/officeDocument/2006/relationships/oleObject" Target="../embeddings/oleObject2.bin"/><Relationship Id="rId9" Type="http://schemas.openxmlformats.org/officeDocument/2006/relationships/image" Target="../media/image13.wmf"/><Relationship Id="rId1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6.wmf"/><Relationship Id="rId18" Type="http://schemas.openxmlformats.org/officeDocument/2006/relationships/oleObject" Target="../embeddings/oleObject20.bin"/><Relationship Id="rId3" Type="http://schemas.openxmlformats.org/officeDocument/2006/relationships/image" Target="../media/image10.wmf"/><Relationship Id="rId7" Type="http://schemas.openxmlformats.org/officeDocument/2006/relationships/image" Target="../media/image14.wmf"/><Relationship Id="rId12" Type="http://schemas.openxmlformats.org/officeDocument/2006/relationships/oleObject" Target="../embeddings/oleObject17.bin"/><Relationship Id="rId17" Type="http://schemas.openxmlformats.org/officeDocument/2006/relationships/image" Target="../media/image13.wmf"/><Relationship Id="rId2" Type="http://schemas.openxmlformats.org/officeDocument/2006/relationships/oleObject" Target="../embeddings/oleObject11.bin"/><Relationship Id="rId16" Type="http://schemas.openxmlformats.org/officeDocument/2006/relationships/oleObject" Target="../embeddings/oleObject19.bin"/><Relationship Id="rId1" Type="http://schemas.openxmlformats.org/officeDocument/2006/relationships/slideLayout" Target="../slideLayouts/slideLayout5.xml"/><Relationship Id="rId6" Type="http://schemas.openxmlformats.org/officeDocument/2006/relationships/oleObject" Target="../embeddings/oleObject13.bin"/><Relationship Id="rId11" Type="http://schemas.openxmlformats.org/officeDocument/2006/relationships/oleObject" Target="../embeddings/oleObject16.bin"/><Relationship Id="rId5" Type="http://schemas.openxmlformats.org/officeDocument/2006/relationships/image" Target="../media/image11.wmf"/><Relationship Id="rId15" Type="http://schemas.openxmlformats.org/officeDocument/2006/relationships/image" Target="../media/image12.wmf"/><Relationship Id="rId10" Type="http://schemas.openxmlformats.org/officeDocument/2006/relationships/oleObject" Target="../embeddings/oleObject15.bin"/><Relationship Id="rId19" Type="http://schemas.openxmlformats.org/officeDocument/2006/relationships/image" Target="../media/image17.wmf"/><Relationship Id="rId4" Type="http://schemas.openxmlformats.org/officeDocument/2006/relationships/oleObject" Target="../embeddings/oleObject12.bin"/><Relationship Id="rId9" Type="http://schemas.openxmlformats.org/officeDocument/2006/relationships/image" Target="../media/image15.wmf"/><Relationship Id="rId14"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47574" y="3762331"/>
            <a:ext cx="2995450" cy="28370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DP modellerinin </a:t>
            </a:r>
            <a:r>
              <a:rPr lang="tr-TR" altLang="ko-KR" sz="1300" err="1">
                <a:solidFill>
                  <a:srgbClr val="5E4722"/>
                </a:solidFill>
                <a:latin typeface="+mj-lt"/>
                <a:ea typeface="맑은 고딕" pitchFamily="50" charset="-127"/>
              </a:rPr>
              <a:t>duali</a:t>
            </a:r>
            <a:endParaRPr lang="tr-TR" altLang="ko-KR" sz="130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Dual model tanımlama</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 Duyarlılık analizleri</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Dual değişkenlerin anlamları</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Tamamlayıcı gevşeklik teoremi</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çözüme kısıt ekleme</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çözüme değişken ekleme</a:t>
            </a: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733795" cy="797841"/>
            <a:chOff x="1890822" y="4221088"/>
            <a:chExt cx="373379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716913" cy="764155"/>
              <a:chOff x="2219144" y="3284144"/>
              <a:chExt cx="3716913" cy="764155"/>
            </a:xfrm>
          </p:grpSpPr>
          <p:sp>
            <p:nvSpPr>
              <p:cNvPr id="10" name="Text Box 5"/>
              <p:cNvSpPr txBox="1">
                <a:spLocks noChangeArrowheads="1"/>
              </p:cNvSpPr>
              <p:nvPr/>
            </p:nvSpPr>
            <p:spPr bwMode="auto">
              <a:xfrm>
                <a:off x="2894078" y="3284144"/>
                <a:ext cx="3041979"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Dualite</a:t>
                </a:r>
                <a:endParaRPr kumimoji="1" lang="en-US" altLang="ko-KR" sz="2400" b="1">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4</a:t>
                </a:r>
                <a:endParaRPr kumimoji="1" lang="ko-KR" altLang="ko-KR" sz="3200" b="1">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825955" cy="246221"/>
              </a:xfrm>
              <a:prstGeom prst="rect">
                <a:avLst/>
              </a:prstGeom>
            </p:spPr>
            <p:txBody>
              <a:bodyPr wrap="square">
                <a:spAutoFit/>
              </a:bodyPr>
              <a:lstStyle/>
              <a:p>
                <a:pPr lvl="0">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Doğrusal programlama modellerinin transpozu</a:t>
                </a:r>
                <a:endParaRPr lang="en-US" altLang="ko-KR" sz="110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5CC1AC7E-5D21-5389-2A18-5F0CA2DA0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092" y="5180861"/>
            <a:ext cx="1209898" cy="12098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6CF50D7-20BC-CDAC-9F2D-86EA0B6A5CBF}"/>
              </a:ext>
            </a:extLst>
          </p:cNvPr>
          <p:cNvSpPr>
            <a:spLocks noGrp="1"/>
          </p:cNvSpPr>
          <p:nvPr>
            <p:ph idx="1"/>
          </p:nvPr>
        </p:nvSpPr>
        <p:spPr>
          <a:xfrm>
            <a:off x="323528" y="1484784"/>
            <a:ext cx="8474533" cy="4881686"/>
          </a:xfrm>
        </p:spPr>
        <p:txBody>
          <a:bodyPr>
            <a:normAutofit lnSpcReduction="10000"/>
          </a:bodyPr>
          <a:lstStyle/>
          <a:p>
            <a:r>
              <a:rPr lang="tr-TR">
                <a:effectLst/>
              </a:rPr>
              <a:t>Teorem 3: Eğer primal ve dual problem bir çözüme sahipse, her ikisi optimal bir çözüme sahiptir ve optimal değerler birbirine eşittir (Max Z = Min W ve Min Z = Max W) ve güçlü dualite olarak tanımlanır.</a:t>
            </a:r>
          </a:p>
          <a:p>
            <a:pPr lvl="1"/>
            <a:r>
              <a:rPr lang="tr-TR">
                <a:effectLst/>
              </a:rPr>
              <a:t>Güçlü dualite problemi (Strong Duality Theorem), eğer primal problem optimum çözüme sahipse, dual problem de optimum çözüme sahiptir ve bu iki optimum çözüm birine eşittir. Bu iki teorem, daha geniş ve kuşatıcı bir teorem olan dualite teoremine aittir. Güçlü dualite teoremi dual-primal çözümler arasındaki farkın sıfıra eşit olduğu özel bir durumu temsil eder. </a:t>
            </a:r>
          </a:p>
          <a:p>
            <a:r>
              <a:rPr lang="tr-TR">
                <a:effectLst/>
              </a:rPr>
              <a:t>Teorem 4: Primal model veya dual model sınırlandırılmamış çözüme sahipse, diğer model (dual veya primal) olursuz (infeasible) çözüme sahiptir.</a:t>
            </a:r>
          </a:p>
          <a:p>
            <a:r>
              <a:rPr lang="tr-TR">
                <a:effectLst/>
              </a:rPr>
              <a:t>Teorem 5: Tamamlayıcı Gevşeklik Teoremi şunu ifade eder.</a:t>
            </a:r>
          </a:p>
          <a:p>
            <a:pPr lvl="1"/>
            <a:r>
              <a:rPr lang="tr-TR">
                <a:effectLst/>
              </a:rPr>
              <a:t>1. Eğer bir primal değişken (gevşek veya artık) pozitif bir değere sahipse, onun karşılık gelen dual kısıtı eşitliği sağlamıştır.</a:t>
            </a:r>
          </a:p>
          <a:p>
            <a:pPr lvl="1"/>
            <a:r>
              <a:rPr lang="tr-TR">
                <a:effectLst/>
              </a:rPr>
              <a:t>2. Eğer primal kısıt bir eşitsizlikse, karşılık gelen dual değişken,optimum çözümde, sıfıra eşittir.</a:t>
            </a:r>
          </a:p>
          <a:p>
            <a:pPr lvl="1"/>
            <a:r>
              <a:rPr lang="tr-TR">
                <a:effectLst/>
              </a:rPr>
              <a:t>3. Eğer dual değişken pozitif bir değere sahipse, karşılık gelen primal kısıt eşitliği sağlar.</a:t>
            </a:r>
          </a:p>
          <a:p>
            <a:pPr lvl="1"/>
            <a:r>
              <a:rPr lang="tr-TR">
                <a:effectLst/>
              </a:rPr>
              <a:t>4. Bir dual kısıt eşitsizlik ise, ilgili primal değişken sıfıra eşittir optimum çözümde. </a:t>
            </a:r>
            <a:endParaRPr lang="tr-TR"/>
          </a:p>
          <a:p>
            <a:endParaRPr lang="tr-TR"/>
          </a:p>
          <a:p>
            <a:endParaRPr lang="tr-TR"/>
          </a:p>
        </p:txBody>
      </p:sp>
      <p:sp>
        <p:nvSpPr>
          <p:cNvPr id="3" name="Başlık 2">
            <a:extLst>
              <a:ext uri="{FF2B5EF4-FFF2-40B4-BE49-F238E27FC236}">
                <a16:creationId xmlns:a16="http://schemas.microsoft.com/office/drawing/2014/main" id="{D31C3C65-C9C0-626A-A4FC-4996397CC067}"/>
              </a:ext>
            </a:extLst>
          </p:cNvPr>
          <p:cNvSpPr>
            <a:spLocks noGrp="1"/>
          </p:cNvSpPr>
          <p:nvPr>
            <p:ph type="title"/>
          </p:nvPr>
        </p:nvSpPr>
        <p:spPr/>
        <p:txBody>
          <a:bodyPr/>
          <a:lstStyle/>
          <a:p>
            <a:r>
              <a:rPr lang="tr-TR"/>
              <a:t>Dualite Teoremi</a:t>
            </a:r>
          </a:p>
        </p:txBody>
      </p:sp>
    </p:spTree>
    <p:extLst>
      <p:ext uri="{BB962C8B-B14F-4D97-AF65-F5344CB8AC3E}">
        <p14:creationId xmlns:p14="http://schemas.microsoft.com/office/powerpoint/2010/main" val="387523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FD4F042A-6CFE-057B-3AAC-72F3EB8C5A20}"/>
              </a:ext>
            </a:extLst>
          </p:cNvPr>
          <p:cNvSpPr>
            <a:spLocks noGrp="1"/>
          </p:cNvSpPr>
          <p:nvPr>
            <p:ph type="ctrTitle"/>
          </p:nvPr>
        </p:nvSpPr>
        <p:spPr/>
        <p:txBody>
          <a:bodyPr/>
          <a:lstStyle/>
          <a:p>
            <a:r>
              <a:rPr lang="tr-TR">
                <a:solidFill>
                  <a:srgbClr val="EA6131"/>
                </a:solidFill>
              </a:rPr>
              <a:t>P</a:t>
            </a:r>
            <a:r>
              <a:rPr lang="tr-TR"/>
              <a:t>rimalden D</a:t>
            </a:r>
            <a:r>
              <a:rPr lang="tr-TR">
                <a:solidFill>
                  <a:srgbClr val="EA6131"/>
                </a:solidFill>
              </a:rPr>
              <a:t>u</a:t>
            </a:r>
            <a:r>
              <a:rPr lang="tr-TR"/>
              <a:t>ale Ge</a:t>
            </a:r>
            <a:r>
              <a:rPr lang="tr-TR">
                <a:solidFill>
                  <a:srgbClr val="EA6131"/>
                </a:solidFill>
              </a:rPr>
              <a:t>ç</a:t>
            </a:r>
            <a:r>
              <a:rPr lang="tr-TR"/>
              <a:t>iş</a:t>
            </a:r>
          </a:p>
        </p:txBody>
      </p:sp>
    </p:spTree>
    <p:extLst>
      <p:ext uri="{BB962C8B-B14F-4D97-AF65-F5344CB8AC3E}">
        <p14:creationId xmlns:p14="http://schemas.microsoft.com/office/powerpoint/2010/main" val="190019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D4ADCF7-8B52-6BAA-7374-7B4FE65C01BA}"/>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tr-TR"/>
              <a:t>Yöntem 1: Primal problemi standart forma getir ve dual geçiş adımlarını uygula.</a:t>
            </a:r>
          </a:p>
          <a:p>
            <a:pPr>
              <a:buFont typeface="Arial" panose="020B0604020202020204" pitchFamily="34" charset="0"/>
              <a:buChar char="•"/>
            </a:pPr>
            <a:endParaRPr lang="tr-TR"/>
          </a:p>
          <a:p>
            <a:pPr>
              <a:buFont typeface="Arial" panose="020B0604020202020204" pitchFamily="34" charset="0"/>
              <a:buChar char="•"/>
            </a:pPr>
            <a:r>
              <a:rPr lang="tr-TR"/>
              <a:t>Yöntem 2: Primal modeli kanonik forma yapay değişken eklemeksizin getir ve  ve dual geçiş adımlarını uygula.</a:t>
            </a:r>
          </a:p>
          <a:p>
            <a:pPr>
              <a:buFont typeface="Arial" panose="020B0604020202020204" pitchFamily="34" charset="0"/>
              <a:buChar char="•"/>
            </a:pPr>
            <a:endParaRPr lang="tr-TR"/>
          </a:p>
          <a:p>
            <a:pPr>
              <a:buFont typeface="Arial" panose="020B0604020202020204" pitchFamily="34" charset="0"/>
              <a:buChar char="•"/>
            </a:pPr>
            <a:r>
              <a:rPr lang="tr-TR"/>
              <a:t>Yöntem 3: Primal modeli kanonik forma yapay değişken ekleyerek getir ve  ve dual geçiş adımlarını uygula.</a:t>
            </a:r>
          </a:p>
          <a:p>
            <a:endParaRPr lang="tr-TR"/>
          </a:p>
          <a:p>
            <a:r>
              <a:rPr lang="tr-TR"/>
              <a:t>Dual Geçiş Adımlar:</a:t>
            </a:r>
          </a:p>
          <a:p>
            <a:pPr>
              <a:buAutoNum type="arabicPeriod"/>
            </a:pPr>
            <a:r>
              <a:rPr lang="tr-TR"/>
              <a:t>Her bir primal kısıt için bir dual değişken tanımla,</a:t>
            </a:r>
          </a:p>
          <a:p>
            <a:pPr>
              <a:buAutoNum type="arabicPeriod"/>
            </a:pPr>
            <a:r>
              <a:rPr lang="tr-TR"/>
              <a:t>Kısıt katsayıları matrisi birinci değişken kolonu ile dual değişkenleri çarp ve değişken amaç katsayısını sağ taraf değeri olarak belirle,</a:t>
            </a:r>
          </a:p>
          <a:p>
            <a:pPr>
              <a:buAutoNum type="arabicPeriod"/>
            </a:pPr>
            <a:r>
              <a:rPr lang="tr-TR"/>
              <a:t>Kısıt işaretimi Minimizasyon için ≥ ve maksimizasyon için ≤ olarak belirle,</a:t>
            </a:r>
          </a:p>
          <a:p>
            <a:pPr>
              <a:buAutoNum type="arabicPeriod"/>
            </a:pPr>
            <a:r>
              <a:rPr lang="tr-TR"/>
              <a:t>Adım 2’yi tüm değişkenler için yürüt,</a:t>
            </a:r>
          </a:p>
          <a:p>
            <a:pPr>
              <a:buAutoNum type="arabicPeriod"/>
            </a:pPr>
            <a:r>
              <a:rPr lang="tr-TR"/>
              <a:t>Dual amaç fonksiyonunu primal model sağ taraf değişkenleri ile dual değişkenler vektörünü çarparak elde et.</a:t>
            </a:r>
          </a:p>
          <a:p>
            <a:pPr>
              <a:buAutoNum type="arabicPeriod"/>
            </a:pPr>
            <a:endParaRPr lang="tr-TR"/>
          </a:p>
        </p:txBody>
      </p:sp>
      <p:sp>
        <p:nvSpPr>
          <p:cNvPr id="3" name="Başlık 2">
            <a:extLst>
              <a:ext uri="{FF2B5EF4-FFF2-40B4-BE49-F238E27FC236}">
                <a16:creationId xmlns:a16="http://schemas.microsoft.com/office/drawing/2014/main" id="{ACCF17D0-3E9C-82CB-54DC-784014FECF48}"/>
              </a:ext>
            </a:extLst>
          </p:cNvPr>
          <p:cNvSpPr>
            <a:spLocks noGrp="1"/>
          </p:cNvSpPr>
          <p:nvPr>
            <p:ph type="title"/>
          </p:nvPr>
        </p:nvSpPr>
        <p:spPr/>
        <p:txBody>
          <a:bodyPr/>
          <a:lstStyle/>
          <a:p>
            <a:r>
              <a:rPr lang="tr-TR"/>
              <a:t>Primal Dual Geçiş Yöntemler</a:t>
            </a:r>
          </a:p>
        </p:txBody>
      </p:sp>
    </p:spTree>
    <p:extLst>
      <p:ext uri="{BB962C8B-B14F-4D97-AF65-F5344CB8AC3E}">
        <p14:creationId xmlns:p14="http://schemas.microsoft.com/office/powerpoint/2010/main" val="287717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065C363-6635-9E5C-1C2B-8FC416BA8D5E}"/>
              </a:ext>
            </a:extLst>
          </p:cNvPr>
          <p:cNvSpPr>
            <a:spLocks noGrp="1"/>
          </p:cNvSpPr>
          <p:nvPr>
            <p:ph idx="1"/>
          </p:nvPr>
        </p:nvSpPr>
        <p:spPr/>
        <p:txBody>
          <a:bodyPr/>
          <a:lstStyle/>
          <a:p>
            <a:r>
              <a:rPr lang="tr-TR"/>
              <a:t>Yöntem 1</a:t>
            </a:r>
          </a:p>
          <a:p>
            <a:pPr lvl="1"/>
            <a:r>
              <a:rPr lang="tr-TR"/>
              <a:t>Step 1: primal problem standart forma çevrilir. </a:t>
            </a:r>
          </a:p>
          <a:p>
            <a:pPr lvl="2"/>
            <a:r>
              <a:rPr lang="tr-TR"/>
              <a:t>Maksimizasyon problemi için tüm kısıtlar &lt;= minimizasyon için &gt;= olarak belirlenir. </a:t>
            </a:r>
          </a:p>
          <a:p>
            <a:pPr lvl="1"/>
            <a:r>
              <a:rPr lang="tr-TR"/>
              <a:t>Alternatif Step 1: Tüm kısıtları eşitliğe çevir (yapay değişken ekleme opsiyonel) </a:t>
            </a:r>
          </a:p>
          <a:p>
            <a:pPr lvl="1"/>
            <a:r>
              <a:rPr lang="tr-TR"/>
              <a:t>Step 2: Her bir kısıta bir değişken ilişkilendir.</a:t>
            </a:r>
          </a:p>
          <a:p>
            <a:pPr lvl="1"/>
            <a:r>
              <a:rPr lang="tr-TR"/>
              <a:t>Step 3: primal modeldeki her bir değişken için, kısıtlara ilişkilendirilmiş olan değişkenleri kullarak dual model kısıtlarını oluştur. </a:t>
            </a:r>
          </a:p>
          <a:p>
            <a:pPr lvl="1"/>
            <a:r>
              <a:rPr lang="tr-TR"/>
              <a:t>Step 4: Primal amaç fonksiyonu katsayılarını, kısıtların karşılık gelen değişkenlerine göre sağ taraf değerleri olarak kullan. </a:t>
            </a:r>
          </a:p>
          <a:p>
            <a:pPr lvl="1"/>
            <a:r>
              <a:rPr lang="tr-TR"/>
              <a:t>Step 5: Primal model sağ taraf değişkenleri dual model amaç fonksiyonu katsayıları olarak belirle.</a:t>
            </a:r>
          </a:p>
          <a:p>
            <a:pPr lvl="1"/>
            <a:endParaRPr lang="tr-TR"/>
          </a:p>
          <a:p>
            <a:pPr lvl="1"/>
            <a:endParaRPr lang="tr-TR"/>
          </a:p>
          <a:p>
            <a:endParaRPr lang="tr-TR"/>
          </a:p>
        </p:txBody>
      </p:sp>
      <p:sp>
        <p:nvSpPr>
          <p:cNvPr id="3" name="Başlık 2">
            <a:extLst>
              <a:ext uri="{FF2B5EF4-FFF2-40B4-BE49-F238E27FC236}">
                <a16:creationId xmlns:a16="http://schemas.microsoft.com/office/drawing/2014/main" id="{AC583A65-E592-CE05-EA7C-87C675CF7215}"/>
              </a:ext>
            </a:extLst>
          </p:cNvPr>
          <p:cNvSpPr>
            <a:spLocks noGrp="1"/>
          </p:cNvSpPr>
          <p:nvPr>
            <p:ph type="title"/>
          </p:nvPr>
        </p:nvSpPr>
        <p:spPr/>
        <p:txBody>
          <a:bodyPr/>
          <a:lstStyle/>
          <a:p>
            <a:r>
              <a:rPr lang="tr-TR"/>
              <a:t>Yöntem 1</a:t>
            </a:r>
          </a:p>
        </p:txBody>
      </p:sp>
    </p:spTree>
    <p:extLst>
      <p:ext uri="{BB962C8B-B14F-4D97-AF65-F5344CB8AC3E}">
        <p14:creationId xmlns:p14="http://schemas.microsoft.com/office/powerpoint/2010/main" val="97235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2507586-E5CD-DB68-2750-72500CB2A18E}"/>
              </a:ext>
            </a:extLst>
          </p:cNvPr>
          <p:cNvSpPr>
            <a:spLocks noGrp="1"/>
          </p:cNvSpPr>
          <p:nvPr>
            <p:ph type="title"/>
          </p:nvPr>
        </p:nvSpPr>
        <p:spPr/>
        <p:txBody>
          <a:bodyPr/>
          <a:lstStyle/>
          <a:p>
            <a:r>
              <a:rPr lang="tr-TR"/>
              <a:t>Yöntem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1ED3040A-E3F2-F9C1-4AAA-D8E8306641D6}"/>
                  </a:ext>
                </a:extLst>
              </p:cNvPr>
              <p:cNvSpPr txBox="1"/>
              <p:nvPr/>
            </p:nvSpPr>
            <p:spPr>
              <a:xfrm>
                <a:off x="179512" y="1988840"/>
                <a:ext cx="22068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4" name="Metin kutusu 3">
                <a:extLst>
                  <a:ext uri="{FF2B5EF4-FFF2-40B4-BE49-F238E27FC236}">
                    <a16:creationId xmlns:a16="http://schemas.microsoft.com/office/drawing/2014/main" id="{1ED3040A-E3F2-F9C1-4AAA-D8E8306641D6}"/>
                  </a:ext>
                </a:extLst>
              </p:cNvPr>
              <p:cNvSpPr txBox="1">
                <a:spLocks noRot="1" noChangeAspect="1" noMove="1" noResize="1" noEditPoints="1" noAdjustHandles="1" noChangeArrowheads="1" noChangeShapeType="1" noTextEdit="1"/>
              </p:cNvSpPr>
              <p:nvPr/>
            </p:nvSpPr>
            <p:spPr>
              <a:xfrm>
                <a:off x="179512" y="1988840"/>
                <a:ext cx="2206823" cy="276999"/>
              </a:xfrm>
              <a:prstGeom prst="rect">
                <a:avLst/>
              </a:prstGeom>
              <a:blipFill>
                <a:blip r:embed="rId2"/>
                <a:stretch>
                  <a:fillRect l="-82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E5FE3E3B-C818-3C3F-C1DF-72D82A64E1AE}"/>
                  </a:ext>
                </a:extLst>
              </p:cNvPr>
              <p:cNvSpPr txBox="1"/>
              <p:nvPr/>
            </p:nvSpPr>
            <p:spPr>
              <a:xfrm>
                <a:off x="488199" y="2436645"/>
                <a:ext cx="21503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m:t>
                            </m:r>
                          </m:e>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
                    </m:oMath>
                  </m:oMathPara>
                </a14:m>
                <a:endParaRPr lang="tr-TR"/>
              </a:p>
            </p:txBody>
          </p:sp>
        </mc:Choice>
        <mc:Fallback xmlns="">
          <p:sp>
            <p:nvSpPr>
              <p:cNvPr id="5" name="Metin kutusu 4">
                <a:extLst>
                  <a:ext uri="{FF2B5EF4-FFF2-40B4-BE49-F238E27FC236}">
                    <a16:creationId xmlns:a16="http://schemas.microsoft.com/office/drawing/2014/main" id="{E5FE3E3B-C818-3C3F-C1DF-72D82A64E1AE}"/>
                  </a:ext>
                </a:extLst>
              </p:cNvPr>
              <p:cNvSpPr txBox="1">
                <a:spLocks noRot="1" noChangeAspect="1" noMove="1" noResize="1" noEditPoints="1" noAdjustHandles="1" noChangeArrowheads="1" noChangeShapeType="1" noTextEdit="1"/>
              </p:cNvSpPr>
              <p:nvPr/>
            </p:nvSpPr>
            <p:spPr>
              <a:xfrm>
                <a:off x="488199" y="2436645"/>
                <a:ext cx="2150396" cy="276999"/>
              </a:xfrm>
              <a:prstGeom prst="rect">
                <a:avLst/>
              </a:prstGeom>
              <a:blipFill>
                <a:blip r:embed="rId3"/>
                <a:stretch>
                  <a:fillRect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FFDD1553-856D-D052-81B1-08D6FD286FAD}"/>
                  </a:ext>
                </a:extLst>
              </p:cNvPr>
              <p:cNvSpPr txBox="1"/>
              <p:nvPr/>
            </p:nvSpPr>
            <p:spPr>
              <a:xfrm>
                <a:off x="495261" y="2853498"/>
                <a:ext cx="2249655"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oMath>
                </a14:m>
                <a:r>
                  <a:rPr lang="tr-TR">
                    <a:ea typeface="Cambria Math" panose="02040503050406030204" pitchFamily="18" charset="0"/>
                  </a:rPr>
                  <a:t> </a:t>
                </a:r>
                <a14:m>
                  <m:oMath xmlns:m="http://schemas.openxmlformats.org/officeDocument/2006/math">
                    <m:m>
                      <m:mPr>
                        <m:mcs>
                          <m:mc>
                            <m:mcPr>
                              <m:count m:val="2"/>
                              <m:mcJc m:val="center"/>
                            </m:mcPr>
                          </m:mc>
                        </m:mcs>
                        <m:ctrlPr>
                          <a:rPr lang="tr-TR" i="1">
                            <a:latin typeface="Cambria Math" panose="02040503050406030204" pitchFamily="18" charset="0"/>
                            <a:ea typeface="Cambria Math" panose="02040503050406030204" pitchFamily="18" charset="0"/>
                          </a:rPr>
                        </m:ctrlPr>
                      </m:mPr>
                      <m:mr>
                        <m:e>
                          <m:r>
                            <m:rPr>
                              <m:brk m:alnAt="7"/>
                            </m:rPr>
                            <a:rPr lang="tr-TR" i="1">
                              <a:latin typeface="Cambria Math" panose="02040503050406030204" pitchFamily="18" charset="0"/>
                              <a:ea typeface="Cambria Math" panose="02040503050406030204" pitchFamily="18" charset="0"/>
                            </a:rPr>
                            <m:t>→</m:t>
                          </m:r>
                        </m:e>
                        <m:e>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
                  </m:oMath>
                </a14:m>
                <a:endParaRPr lang="tr-TR"/>
              </a:p>
            </p:txBody>
          </p:sp>
        </mc:Choice>
        <mc:Fallback xmlns="">
          <p:sp>
            <p:nvSpPr>
              <p:cNvPr id="6" name="Metin kutusu 5">
                <a:extLst>
                  <a:ext uri="{FF2B5EF4-FFF2-40B4-BE49-F238E27FC236}">
                    <a16:creationId xmlns:a16="http://schemas.microsoft.com/office/drawing/2014/main" id="{FFDD1553-856D-D052-81B1-08D6FD286FAD}"/>
                  </a:ext>
                </a:extLst>
              </p:cNvPr>
              <p:cNvSpPr txBox="1">
                <a:spLocks noRot="1" noChangeAspect="1" noMove="1" noResize="1" noEditPoints="1" noAdjustHandles="1" noChangeArrowheads="1" noChangeShapeType="1" noTextEdit="1"/>
              </p:cNvSpPr>
              <p:nvPr/>
            </p:nvSpPr>
            <p:spPr>
              <a:xfrm>
                <a:off x="495261" y="2853498"/>
                <a:ext cx="2249655" cy="276999"/>
              </a:xfrm>
              <a:prstGeom prst="rect">
                <a:avLst/>
              </a:prstGeom>
              <a:blipFill>
                <a:blip r:embed="rId4"/>
                <a:stretch>
                  <a:fillRect l="-3523" r="-1355"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FD94A6E-735E-38BB-9BE5-FBE6818910A5}"/>
                  </a:ext>
                </a:extLst>
              </p:cNvPr>
              <p:cNvSpPr txBox="1"/>
              <p:nvPr/>
            </p:nvSpPr>
            <p:spPr>
              <a:xfrm>
                <a:off x="443966" y="3331473"/>
                <a:ext cx="2352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18</m:t>
                      </m:r>
                      <m:m>
                        <m:mPr>
                          <m:mcs>
                            <m:mc>
                              <m:mcPr>
                                <m:count m:val="2"/>
                                <m:mcJc m:val="center"/>
                              </m:mcPr>
                            </m:mc>
                          </m:mcs>
                          <m:ctrlPr>
                            <a:rPr lang="tr-TR" i="1">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m:t>
                            </m:r>
                          </m:e>
                          <m:e>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oMath>
                  </m:oMathPara>
                </a14:m>
                <a:endParaRPr lang="tr-TR"/>
              </a:p>
            </p:txBody>
          </p:sp>
        </mc:Choice>
        <mc:Fallback xmlns="">
          <p:sp>
            <p:nvSpPr>
              <p:cNvPr id="7" name="Metin kutusu 6">
                <a:extLst>
                  <a:ext uri="{FF2B5EF4-FFF2-40B4-BE49-F238E27FC236}">
                    <a16:creationId xmlns:a16="http://schemas.microsoft.com/office/drawing/2014/main" id="{8FD94A6E-735E-38BB-9BE5-FBE6818910A5}"/>
                  </a:ext>
                </a:extLst>
              </p:cNvPr>
              <p:cNvSpPr txBox="1">
                <a:spLocks noRot="1" noChangeAspect="1" noMove="1" noResize="1" noEditPoints="1" noAdjustHandles="1" noChangeArrowheads="1" noChangeShapeType="1" noTextEdit="1"/>
              </p:cNvSpPr>
              <p:nvPr/>
            </p:nvSpPr>
            <p:spPr>
              <a:xfrm>
                <a:off x="443966" y="3331473"/>
                <a:ext cx="2352246" cy="276999"/>
              </a:xfrm>
              <a:prstGeom prst="rect">
                <a:avLst/>
              </a:prstGeom>
              <a:blipFill>
                <a:blip r:embed="rId5"/>
                <a:stretch>
                  <a:fillRect l="-2073" r="-25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5E0E9E1-A697-8A29-48AF-3249516D3320}"/>
                  </a:ext>
                </a:extLst>
              </p:cNvPr>
              <p:cNvSpPr txBox="1"/>
              <p:nvPr/>
            </p:nvSpPr>
            <p:spPr>
              <a:xfrm>
                <a:off x="443966" y="3759544"/>
                <a:ext cx="1020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8" name="Metin kutusu 7">
                <a:extLst>
                  <a:ext uri="{FF2B5EF4-FFF2-40B4-BE49-F238E27FC236}">
                    <a16:creationId xmlns:a16="http://schemas.microsoft.com/office/drawing/2014/main" id="{E5E0E9E1-A697-8A29-48AF-3249516D3320}"/>
                  </a:ext>
                </a:extLst>
              </p:cNvPr>
              <p:cNvSpPr txBox="1">
                <a:spLocks noRot="1" noChangeAspect="1" noMove="1" noResize="1" noEditPoints="1" noAdjustHandles="1" noChangeArrowheads="1" noChangeShapeType="1" noTextEdit="1"/>
              </p:cNvSpPr>
              <p:nvPr/>
            </p:nvSpPr>
            <p:spPr>
              <a:xfrm>
                <a:off x="443966" y="3759544"/>
                <a:ext cx="1020792" cy="276999"/>
              </a:xfrm>
              <a:prstGeom prst="rect">
                <a:avLst/>
              </a:prstGeom>
              <a:blipFill>
                <a:blip r:embed="rId6"/>
                <a:stretch>
                  <a:fillRect l="-2994" r="-53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CB13068B-09D7-6921-6670-291C95C9A959}"/>
                  </a:ext>
                </a:extLst>
              </p:cNvPr>
              <p:cNvSpPr txBox="1"/>
              <p:nvPr/>
            </p:nvSpPr>
            <p:spPr>
              <a:xfrm>
                <a:off x="4211960" y="3281959"/>
                <a:ext cx="4541628"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0</m:t>
                                </m:r>
                              </m:e>
                              <m:e>
                                <m:r>
                                  <a:rPr lang="tr-TR" b="0" i="1" smtClean="0">
                                    <a:latin typeface="Cambria Math" panose="02040503050406030204" pitchFamily="18" charset="0"/>
                                  </a:rPr>
                                  <m:t>3</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3</m:t>
                          </m:r>
                        </m:e>
                      </m:d>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3</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0" name="Metin kutusu 9">
                <a:extLst>
                  <a:ext uri="{FF2B5EF4-FFF2-40B4-BE49-F238E27FC236}">
                    <a16:creationId xmlns:a16="http://schemas.microsoft.com/office/drawing/2014/main" id="{CB13068B-09D7-6921-6670-291C95C9A959}"/>
                  </a:ext>
                </a:extLst>
              </p:cNvPr>
              <p:cNvSpPr txBox="1">
                <a:spLocks noRot="1" noChangeAspect="1" noMove="1" noResize="1" noEditPoints="1" noAdjustHandles="1" noChangeArrowheads="1" noChangeShapeType="1" noTextEdit="1"/>
              </p:cNvSpPr>
              <p:nvPr/>
            </p:nvSpPr>
            <p:spPr>
              <a:xfrm>
                <a:off x="4211960" y="3281959"/>
                <a:ext cx="4541628" cy="73379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BC87FA4-AFA0-07EF-229E-37487CF473D6}"/>
                  </a:ext>
                </a:extLst>
              </p:cNvPr>
              <p:cNvSpPr txBox="1"/>
              <p:nvPr/>
            </p:nvSpPr>
            <p:spPr>
              <a:xfrm>
                <a:off x="4211960" y="4176787"/>
                <a:ext cx="4675191"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a:rPr lang="tr-TR" b="0" i="1" smtClean="0">
                                    <a:latin typeface="Cambria Math" panose="02040503050406030204" pitchFamily="18" charset="0"/>
                                  </a:rPr>
                                  <m:t>0</m:t>
                                </m:r>
                              </m:e>
                              <m:e>
                                <m:r>
                                  <a:rPr lang="tr-TR" b="0" i="1" smtClean="0">
                                    <a:latin typeface="Cambria Math" panose="02040503050406030204" pitchFamily="18" charset="0"/>
                                  </a:rPr>
                                  <m:t>2</m:t>
                                </m:r>
                              </m:e>
                              <m:e>
                                <m:r>
                                  <a:rPr lang="tr-TR" b="0" i="1" smtClean="0">
                                    <a:latin typeface="Cambria Math" panose="02040503050406030204" pitchFamily="18" charset="0"/>
                                  </a:rPr>
                                  <m:t>2</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5</m:t>
                          </m:r>
                        </m:e>
                      </m:d>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≥5</m:t>
                      </m:r>
                    </m:oMath>
                  </m:oMathPara>
                </a14:m>
                <a:endParaRPr lang="tr-TR"/>
              </a:p>
            </p:txBody>
          </p:sp>
        </mc:Choice>
        <mc:Fallback xmlns="">
          <p:sp>
            <p:nvSpPr>
              <p:cNvPr id="11" name="Metin kutusu 10">
                <a:extLst>
                  <a:ext uri="{FF2B5EF4-FFF2-40B4-BE49-F238E27FC236}">
                    <a16:creationId xmlns:a16="http://schemas.microsoft.com/office/drawing/2014/main" id="{9BC87FA4-AFA0-07EF-229E-37487CF473D6}"/>
                  </a:ext>
                </a:extLst>
              </p:cNvPr>
              <p:cNvSpPr txBox="1">
                <a:spLocks noRot="1" noChangeAspect="1" noMove="1" noResize="1" noEditPoints="1" noAdjustHandles="1" noChangeArrowheads="1" noChangeShapeType="1" noTextEdit="1"/>
              </p:cNvSpPr>
              <p:nvPr/>
            </p:nvSpPr>
            <p:spPr>
              <a:xfrm>
                <a:off x="4211960" y="4176787"/>
                <a:ext cx="4675191" cy="73379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8479DD7C-7C31-C7F4-28F0-4F5D93DAFFD5}"/>
                  </a:ext>
                </a:extLst>
              </p:cNvPr>
              <p:cNvSpPr txBox="1"/>
              <p:nvPr/>
            </p:nvSpPr>
            <p:spPr>
              <a:xfrm>
                <a:off x="3393130" y="1841354"/>
                <a:ext cx="5750870"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𝐴</m:t>
                      </m:r>
                      <m:r>
                        <a:rPr lang="tr-TR" b="0" i="1" smtClean="0">
                          <a:latin typeface="Cambria Math" panose="02040503050406030204" pitchFamily="18" charset="0"/>
                        </a:rPr>
                        <m:t>𝑚𝑎</m:t>
                      </m:r>
                      <m:r>
                        <a:rPr lang="tr-TR" b="0" i="1" smtClean="0">
                          <a:latin typeface="Cambria Math" panose="02040503050406030204" pitchFamily="18" charset="0"/>
                        </a:rPr>
                        <m:t>ç→</m:t>
                      </m:r>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4</m:t>
                                </m:r>
                              </m:e>
                              <m:e>
                                <m:r>
                                  <a:rPr lang="tr-TR" b="0" i="1" smtClean="0">
                                    <a:latin typeface="Cambria Math" panose="02040503050406030204" pitchFamily="18" charset="0"/>
                                  </a:rPr>
                                  <m:t>12</m:t>
                                </m:r>
                              </m:e>
                              <m:e>
                                <m:r>
                                  <a:rPr lang="tr-TR" b="0" i="1" smtClean="0">
                                    <a:latin typeface="Cambria Math" panose="02040503050406030204" pitchFamily="18" charset="0"/>
                                  </a:rPr>
                                  <m:t>8</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𝑀𝑖𝑛</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𝐺</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4</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+12</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8</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8479DD7C-7C31-C7F4-28F0-4F5D93DAFFD5}"/>
                  </a:ext>
                </a:extLst>
              </p:cNvPr>
              <p:cNvSpPr txBox="1">
                <a:spLocks noRot="1" noChangeAspect="1" noMove="1" noResize="1" noEditPoints="1" noAdjustHandles="1" noChangeArrowheads="1" noChangeShapeType="1" noTextEdit="1"/>
              </p:cNvSpPr>
              <p:nvPr/>
            </p:nvSpPr>
            <p:spPr>
              <a:xfrm>
                <a:off x="3393130" y="1841354"/>
                <a:ext cx="5750870" cy="733791"/>
              </a:xfrm>
              <a:prstGeom prst="rect">
                <a:avLst/>
              </a:prstGeom>
              <a:blipFill>
                <a:blip r:embed="rId9"/>
                <a:stretch>
                  <a:fillRect/>
                </a:stretch>
              </a:blipFill>
            </p:spPr>
            <p:txBody>
              <a:bodyPr/>
              <a:lstStyle/>
              <a:p>
                <a:r>
                  <a:rPr lang="tr-TR">
                    <a:noFill/>
                  </a:rPr>
                  <a:t> </a:t>
                </a:r>
              </a:p>
            </p:txBody>
          </p:sp>
        </mc:Fallback>
      </mc:AlternateContent>
      <p:cxnSp>
        <p:nvCxnSpPr>
          <p:cNvPr id="9" name="Düz Bağlayıcı 8">
            <a:extLst>
              <a:ext uri="{FF2B5EF4-FFF2-40B4-BE49-F238E27FC236}">
                <a16:creationId xmlns:a16="http://schemas.microsoft.com/office/drawing/2014/main" id="{60B1902A-EB0F-CFD1-A0D5-750E8A58A51D}"/>
              </a:ext>
            </a:extLst>
          </p:cNvPr>
          <p:cNvCxnSpPr/>
          <p:nvPr/>
        </p:nvCxnSpPr>
        <p:spPr>
          <a:xfrm>
            <a:off x="3092705" y="1268760"/>
            <a:ext cx="0" cy="5184576"/>
          </a:xfrm>
          <a:prstGeom prst="line">
            <a:avLst/>
          </a:prstGeom>
          <a:ln w="69850">
            <a:solidFill>
              <a:srgbClr val="C00000">
                <a:alpha val="28000"/>
              </a:srgbClr>
            </a:solidFill>
            <a:prstDash val="dash"/>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F1F6F164-A6CE-9915-6971-4DD66CC79066}"/>
              </a:ext>
            </a:extLst>
          </p:cNvPr>
          <p:cNvSpPr txBox="1"/>
          <p:nvPr/>
        </p:nvSpPr>
        <p:spPr>
          <a:xfrm>
            <a:off x="495261" y="1340768"/>
            <a:ext cx="773930" cy="369332"/>
          </a:xfrm>
          <a:prstGeom prst="rect">
            <a:avLst/>
          </a:prstGeom>
          <a:noFill/>
        </p:spPr>
        <p:txBody>
          <a:bodyPr wrap="none" rtlCol="0">
            <a:spAutoFit/>
          </a:bodyPr>
          <a:lstStyle/>
          <a:p>
            <a:r>
              <a:rPr lang="tr-TR"/>
              <a:t>Primal</a:t>
            </a:r>
          </a:p>
        </p:txBody>
      </p:sp>
      <p:sp>
        <p:nvSpPr>
          <p:cNvPr id="14" name="Metin kutusu 13">
            <a:extLst>
              <a:ext uri="{FF2B5EF4-FFF2-40B4-BE49-F238E27FC236}">
                <a16:creationId xmlns:a16="http://schemas.microsoft.com/office/drawing/2014/main" id="{2B8DCB3C-983D-6977-4ECC-0565771ADFEC}"/>
              </a:ext>
            </a:extLst>
          </p:cNvPr>
          <p:cNvSpPr txBox="1"/>
          <p:nvPr/>
        </p:nvSpPr>
        <p:spPr>
          <a:xfrm>
            <a:off x="5508104" y="1268760"/>
            <a:ext cx="604653" cy="369332"/>
          </a:xfrm>
          <a:prstGeom prst="rect">
            <a:avLst/>
          </a:prstGeom>
          <a:noFill/>
        </p:spPr>
        <p:txBody>
          <a:bodyPr wrap="none" rtlCol="0">
            <a:spAutoFit/>
          </a:bodyPr>
          <a:lstStyle/>
          <a:p>
            <a:r>
              <a:rPr lang="tr-TR"/>
              <a:t>Dual</a:t>
            </a:r>
          </a:p>
        </p:txBody>
      </p:sp>
    </p:spTree>
    <p:extLst>
      <p:ext uri="{BB962C8B-B14F-4D97-AF65-F5344CB8AC3E}">
        <p14:creationId xmlns:p14="http://schemas.microsoft.com/office/powerpoint/2010/main" val="175609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1E78B85-FFC5-2DD7-718F-486E33480873}"/>
              </a:ext>
            </a:extLst>
          </p:cNvPr>
          <p:cNvSpPr>
            <a:spLocks noGrp="1"/>
          </p:cNvSpPr>
          <p:nvPr>
            <p:ph type="title"/>
          </p:nvPr>
        </p:nvSpPr>
        <p:spPr/>
        <p:txBody>
          <a:bodyPr/>
          <a:lstStyle/>
          <a:p>
            <a:r>
              <a:rPr lang="tr-TR"/>
              <a:t>Yöntem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7516FE3-07BA-C587-BCB2-51D40C66172F}"/>
                  </a:ext>
                </a:extLst>
              </p:cNvPr>
              <p:cNvSpPr txBox="1"/>
              <p:nvPr/>
            </p:nvSpPr>
            <p:spPr>
              <a:xfrm>
                <a:off x="827584" y="1484784"/>
                <a:ext cx="2027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4" name="Metin kutusu 3">
                <a:extLst>
                  <a:ext uri="{FF2B5EF4-FFF2-40B4-BE49-F238E27FC236}">
                    <a16:creationId xmlns:a16="http://schemas.microsoft.com/office/drawing/2014/main" id="{F7516FE3-07BA-C587-BCB2-51D40C66172F}"/>
                  </a:ext>
                </a:extLst>
              </p:cNvPr>
              <p:cNvSpPr txBox="1">
                <a:spLocks noRot="1" noChangeAspect="1" noMove="1" noResize="1" noEditPoints="1" noAdjustHandles="1" noChangeArrowheads="1" noChangeShapeType="1" noTextEdit="1"/>
              </p:cNvSpPr>
              <p:nvPr/>
            </p:nvSpPr>
            <p:spPr>
              <a:xfrm>
                <a:off x="827584" y="1484784"/>
                <a:ext cx="2027286" cy="276999"/>
              </a:xfrm>
              <a:prstGeom prst="rect">
                <a:avLst/>
              </a:prstGeom>
              <a:blipFill>
                <a:blip r:embed="rId2"/>
                <a:stretch>
                  <a:fillRect l="-90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BE7E8836-6B1D-C8F2-6BE1-24299CE799E6}"/>
                  </a:ext>
                </a:extLst>
              </p:cNvPr>
              <p:cNvSpPr txBox="1"/>
              <p:nvPr/>
            </p:nvSpPr>
            <p:spPr>
              <a:xfrm>
                <a:off x="1609050" y="1988840"/>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m:t>
                      </m:r>
                    </m:oMath>
                  </m:oMathPara>
                </a14:m>
                <a:endParaRPr lang="tr-TR"/>
              </a:p>
            </p:txBody>
          </p:sp>
        </mc:Choice>
        <mc:Fallback xmlns="">
          <p:sp>
            <p:nvSpPr>
              <p:cNvPr id="5" name="Metin kutusu 4">
                <a:extLst>
                  <a:ext uri="{FF2B5EF4-FFF2-40B4-BE49-F238E27FC236}">
                    <a16:creationId xmlns:a16="http://schemas.microsoft.com/office/drawing/2014/main" id="{BE7E8836-6B1D-C8F2-6BE1-24299CE799E6}"/>
                  </a:ext>
                </a:extLst>
              </p:cNvPr>
              <p:cNvSpPr txBox="1">
                <a:spLocks noRot="1" noChangeAspect="1" noMove="1" noResize="1" noEditPoints="1" noAdjustHandles="1" noChangeArrowheads="1" noChangeShapeType="1" noTextEdit="1"/>
              </p:cNvSpPr>
              <p:nvPr/>
            </p:nvSpPr>
            <p:spPr>
              <a:xfrm>
                <a:off x="1609050" y="1988840"/>
                <a:ext cx="1209947" cy="276999"/>
              </a:xfrm>
              <a:prstGeom prst="rect">
                <a:avLst/>
              </a:prstGeom>
              <a:blipFill>
                <a:blip r:embed="rId3"/>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D6F194F-1814-3A77-92EF-876818289B7A}"/>
                  </a:ext>
                </a:extLst>
              </p:cNvPr>
              <p:cNvSpPr txBox="1"/>
              <p:nvPr/>
            </p:nvSpPr>
            <p:spPr>
              <a:xfrm>
                <a:off x="1609049" y="2469454"/>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6" name="Metin kutusu 5">
                <a:extLst>
                  <a:ext uri="{FF2B5EF4-FFF2-40B4-BE49-F238E27FC236}">
                    <a16:creationId xmlns:a16="http://schemas.microsoft.com/office/drawing/2014/main" id="{8D6F194F-1814-3A77-92EF-876818289B7A}"/>
                  </a:ext>
                </a:extLst>
              </p:cNvPr>
              <p:cNvSpPr txBox="1">
                <a:spLocks noRot="1" noChangeAspect="1" noMove="1" noResize="1" noEditPoints="1" noAdjustHandles="1" noChangeArrowheads="1" noChangeShapeType="1" noTextEdit="1"/>
              </p:cNvSpPr>
              <p:nvPr/>
            </p:nvSpPr>
            <p:spPr>
              <a:xfrm>
                <a:off x="1609049" y="2469454"/>
                <a:ext cx="1209947" cy="276999"/>
              </a:xfrm>
              <a:prstGeom prst="rect">
                <a:avLst/>
              </a:prstGeom>
              <a:blipFill>
                <a:blip r:embed="rId4"/>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3AF1B01-4198-2AFD-DAC0-599316FD4E93}"/>
                  </a:ext>
                </a:extLst>
              </p:cNvPr>
              <p:cNvSpPr txBox="1"/>
              <p:nvPr/>
            </p:nvSpPr>
            <p:spPr>
              <a:xfrm>
                <a:off x="1409232" y="2950068"/>
                <a:ext cx="1466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7" name="Metin kutusu 6">
                <a:extLst>
                  <a:ext uri="{FF2B5EF4-FFF2-40B4-BE49-F238E27FC236}">
                    <a16:creationId xmlns:a16="http://schemas.microsoft.com/office/drawing/2014/main" id="{D3AF1B01-4198-2AFD-DAC0-599316FD4E93}"/>
                  </a:ext>
                </a:extLst>
              </p:cNvPr>
              <p:cNvSpPr txBox="1">
                <a:spLocks noRot="1" noChangeAspect="1" noMove="1" noResize="1" noEditPoints="1" noAdjustHandles="1" noChangeArrowheads="1" noChangeShapeType="1" noTextEdit="1"/>
              </p:cNvSpPr>
              <p:nvPr/>
            </p:nvSpPr>
            <p:spPr>
              <a:xfrm>
                <a:off x="1409232" y="2950068"/>
                <a:ext cx="1466427" cy="276999"/>
              </a:xfrm>
              <a:prstGeom prst="rect">
                <a:avLst/>
              </a:prstGeom>
              <a:blipFill>
                <a:blip r:embed="rId5"/>
                <a:stretch>
                  <a:fillRect l="-3320" r="-3320"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7422FE6-FCDF-C6E8-F138-E8726C4B50BC}"/>
                  </a:ext>
                </a:extLst>
              </p:cNvPr>
              <p:cNvSpPr txBox="1"/>
              <p:nvPr/>
            </p:nvSpPr>
            <p:spPr>
              <a:xfrm>
                <a:off x="1798204" y="3368298"/>
                <a:ext cx="1020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8" name="Metin kutusu 7">
                <a:extLst>
                  <a:ext uri="{FF2B5EF4-FFF2-40B4-BE49-F238E27FC236}">
                    <a16:creationId xmlns:a16="http://schemas.microsoft.com/office/drawing/2014/main" id="{A7422FE6-FCDF-C6E8-F138-E8726C4B50BC}"/>
                  </a:ext>
                </a:extLst>
              </p:cNvPr>
              <p:cNvSpPr txBox="1">
                <a:spLocks noRot="1" noChangeAspect="1" noMove="1" noResize="1" noEditPoints="1" noAdjustHandles="1" noChangeArrowheads="1" noChangeShapeType="1" noTextEdit="1"/>
              </p:cNvSpPr>
              <p:nvPr/>
            </p:nvSpPr>
            <p:spPr>
              <a:xfrm>
                <a:off x="1798204" y="3368298"/>
                <a:ext cx="1020792" cy="276999"/>
              </a:xfrm>
              <a:prstGeom prst="rect">
                <a:avLst/>
              </a:prstGeom>
              <a:blipFill>
                <a:blip r:embed="rId6"/>
                <a:stretch>
                  <a:fillRect l="-2994" r="-53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C039E1DA-98A3-6DC0-FE24-C53DC5EE2F30}"/>
                  </a:ext>
                </a:extLst>
              </p:cNvPr>
              <p:cNvSpPr txBox="1"/>
              <p:nvPr/>
            </p:nvSpPr>
            <p:spPr>
              <a:xfrm>
                <a:off x="5004048" y="1484784"/>
                <a:ext cx="2027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9" name="Metin kutusu 8">
                <a:extLst>
                  <a:ext uri="{FF2B5EF4-FFF2-40B4-BE49-F238E27FC236}">
                    <a16:creationId xmlns:a16="http://schemas.microsoft.com/office/drawing/2014/main" id="{C039E1DA-98A3-6DC0-FE24-C53DC5EE2F30}"/>
                  </a:ext>
                </a:extLst>
              </p:cNvPr>
              <p:cNvSpPr txBox="1">
                <a:spLocks noRot="1" noChangeAspect="1" noMove="1" noResize="1" noEditPoints="1" noAdjustHandles="1" noChangeArrowheads="1" noChangeShapeType="1" noTextEdit="1"/>
              </p:cNvSpPr>
              <p:nvPr/>
            </p:nvSpPr>
            <p:spPr>
              <a:xfrm>
                <a:off x="5004048" y="1484784"/>
                <a:ext cx="2027286" cy="276999"/>
              </a:xfrm>
              <a:prstGeom prst="rect">
                <a:avLst/>
              </a:prstGeom>
              <a:blipFill>
                <a:blip r:embed="rId7"/>
                <a:stretch>
                  <a:fillRect l="-90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449CE32F-9BBD-4126-1A0F-65EBC0AE7E69}"/>
                  </a:ext>
                </a:extLst>
              </p:cNvPr>
              <p:cNvSpPr txBox="1"/>
              <p:nvPr/>
            </p:nvSpPr>
            <p:spPr>
              <a:xfrm>
                <a:off x="5785514" y="1988840"/>
                <a:ext cx="1879938"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a14:m>
                <a:r>
                  <a:rPr lang="tr-TR"/>
                  <a:t>  </a:t>
                </a:r>
              </a:p>
            </p:txBody>
          </p:sp>
        </mc:Choice>
        <mc:Fallback xmlns="">
          <p:sp>
            <p:nvSpPr>
              <p:cNvPr id="10" name="Metin kutusu 9">
                <a:extLst>
                  <a:ext uri="{FF2B5EF4-FFF2-40B4-BE49-F238E27FC236}">
                    <a16:creationId xmlns:a16="http://schemas.microsoft.com/office/drawing/2014/main" id="{449CE32F-9BBD-4126-1A0F-65EBC0AE7E69}"/>
                  </a:ext>
                </a:extLst>
              </p:cNvPr>
              <p:cNvSpPr txBox="1">
                <a:spLocks noRot="1" noChangeAspect="1" noMove="1" noResize="1" noEditPoints="1" noAdjustHandles="1" noChangeArrowheads="1" noChangeShapeType="1" noTextEdit="1"/>
              </p:cNvSpPr>
              <p:nvPr/>
            </p:nvSpPr>
            <p:spPr>
              <a:xfrm>
                <a:off x="5785514" y="1988840"/>
                <a:ext cx="1879938" cy="276999"/>
              </a:xfrm>
              <a:prstGeom prst="rect">
                <a:avLst/>
              </a:prstGeom>
              <a:blipFill>
                <a:blip r:embed="rId8"/>
                <a:stretch>
                  <a:fillRect l="-3247"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4C68D406-E440-CF93-29A4-CA56D97C9936}"/>
                  </a:ext>
                </a:extLst>
              </p:cNvPr>
              <p:cNvSpPr txBox="1"/>
              <p:nvPr/>
            </p:nvSpPr>
            <p:spPr>
              <a:xfrm>
                <a:off x="5454752" y="2469454"/>
                <a:ext cx="2103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a:p>
            </p:txBody>
          </p:sp>
        </mc:Choice>
        <mc:Fallback xmlns="">
          <p:sp>
            <p:nvSpPr>
              <p:cNvPr id="11" name="Metin kutusu 10">
                <a:extLst>
                  <a:ext uri="{FF2B5EF4-FFF2-40B4-BE49-F238E27FC236}">
                    <a16:creationId xmlns:a16="http://schemas.microsoft.com/office/drawing/2014/main" id="{4C68D406-E440-CF93-29A4-CA56D97C9936}"/>
                  </a:ext>
                </a:extLst>
              </p:cNvPr>
              <p:cNvSpPr txBox="1">
                <a:spLocks noRot="1" noChangeAspect="1" noMove="1" noResize="1" noEditPoints="1" noAdjustHandles="1" noChangeArrowheads="1" noChangeShapeType="1" noTextEdit="1"/>
              </p:cNvSpPr>
              <p:nvPr/>
            </p:nvSpPr>
            <p:spPr>
              <a:xfrm>
                <a:off x="5454752" y="2469454"/>
                <a:ext cx="2103268" cy="276999"/>
              </a:xfrm>
              <a:prstGeom prst="rect">
                <a:avLst/>
              </a:prstGeom>
              <a:blipFill>
                <a:blip r:embed="rId9"/>
                <a:stretch>
                  <a:fillRect l="-580" r="-580"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1966EF40-0D65-43F3-85D5-C435F931F39C}"/>
                  </a:ext>
                </a:extLst>
              </p:cNvPr>
              <p:cNvSpPr txBox="1"/>
              <p:nvPr/>
            </p:nvSpPr>
            <p:spPr>
              <a:xfrm>
                <a:off x="5244496" y="2950068"/>
                <a:ext cx="2429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1966EF40-0D65-43F3-85D5-C435F931F39C}"/>
                  </a:ext>
                </a:extLst>
              </p:cNvPr>
              <p:cNvSpPr txBox="1">
                <a:spLocks noRot="1" noChangeAspect="1" noMove="1" noResize="1" noEditPoints="1" noAdjustHandles="1" noChangeArrowheads="1" noChangeShapeType="1" noTextEdit="1"/>
              </p:cNvSpPr>
              <p:nvPr/>
            </p:nvSpPr>
            <p:spPr>
              <a:xfrm>
                <a:off x="5244496" y="2950068"/>
                <a:ext cx="2429768" cy="276999"/>
              </a:xfrm>
              <a:prstGeom prst="rect">
                <a:avLst/>
              </a:prstGeom>
              <a:blipFill>
                <a:blip r:embed="rId10"/>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7EDBBE-966A-5A5C-B62D-15FFE81B97EC}"/>
                  </a:ext>
                </a:extLst>
              </p:cNvPr>
              <p:cNvSpPr txBox="1"/>
              <p:nvPr/>
            </p:nvSpPr>
            <p:spPr>
              <a:xfrm>
                <a:off x="5222981" y="4470487"/>
                <a:ext cx="25909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3" name="Metin kutusu 12">
                <a:extLst>
                  <a:ext uri="{FF2B5EF4-FFF2-40B4-BE49-F238E27FC236}">
                    <a16:creationId xmlns:a16="http://schemas.microsoft.com/office/drawing/2014/main" id="{F77EDBBE-966A-5A5C-B62D-15FFE81B97EC}"/>
                  </a:ext>
                </a:extLst>
              </p:cNvPr>
              <p:cNvSpPr txBox="1">
                <a:spLocks noRot="1" noChangeAspect="1" noMove="1" noResize="1" noEditPoints="1" noAdjustHandles="1" noChangeArrowheads="1" noChangeShapeType="1" noTextEdit="1"/>
              </p:cNvSpPr>
              <p:nvPr/>
            </p:nvSpPr>
            <p:spPr>
              <a:xfrm>
                <a:off x="5222981" y="4470487"/>
                <a:ext cx="2590901" cy="276999"/>
              </a:xfrm>
              <a:prstGeom prst="rect">
                <a:avLst/>
              </a:prstGeom>
              <a:blipFill>
                <a:blip r:embed="rId11"/>
                <a:stretch>
                  <a:fillRect l="-1882" r="-235"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D02C58A7-2E21-B29E-AB2B-94C6CD5F19DA}"/>
                  </a:ext>
                </a:extLst>
              </p:cNvPr>
              <p:cNvSpPr txBox="1"/>
              <p:nvPr/>
            </p:nvSpPr>
            <p:spPr>
              <a:xfrm>
                <a:off x="5673685" y="4974543"/>
                <a:ext cx="2495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m:t>
                      </m:r>
                    </m:oMath>
                  </m:oMathPara>
                </a14:m>
                <a:endParaRPr lang="tr-TR"/>
              </a:p>
            </p:txBody>
          </p:sp>
        </mc:Choice>
        <mc:Fallback xmlns="">
          <p:sp>
            <p:nvSpPr>
              <p:cNvPr id="14" name="Metin kutusu 13">
                <a:extLst>
                  <a:ext uri="{FF2B5EF4-FFF2-40B4-BE49-F238E27FC236}">
                    <a16:creationId xmlns:a16="http://schemas.microsoft.com/office/drawing/2014/main" id="{D02C58A7-2E21-B29E-AB2B-94C6CD5F19DA}"/>
                  </a:ext>
                </a:extLst>
              </p:cNvPr>
              <p:cNvSpPr txBox="1">
                <a:spLocks noRot="1" noChangeAspect="1" noMove="1" noResize="1" noEditPoints="1" noAdjustHandles="1" noChangeArrowheads="1" noChangeShapeType="1" noTextEdit="1"/>
              </p:cNvSpPr>
              <p:nvPr/>
            </p:nvSpPr>
            <p:spPr>
              <a:xfrm>
                <a:off x="5673685" y="4974543"/>
                <a:ext cx="2495427" cy="276999"/>
              </a:xfrm>
              <a:prstGeom prst="rect">
                <a:avLst/>
              </a:prstGeom>
              <a:blipFill>
                <a:blip r:embed="rId12"/>
                <a:stretch>
                  <a:fillRect l="-978" r="-1711"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EA5762B2-8602-5984-BDE5-AD7163C765C2}"/>
                  </a:ext>
                </a:extLst>
              </p:cNvPr>
              <p:cNvSpPr txBox="1"/>
              <p:nvPr/>
            </p:nvSpPr>
            <p:spPr>
              <a:xfrm>
                <a:off x="5673685" y="5455157"/>
                <a:ext cx="2892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EA5762B2-8602-5984-BDE5-AD7163C765C2}"/>
                  </a:ext>
                </a:extLst>
              </p:cNvPr>
              <p:cNvSpPr txBox="1">
                <a:spLocks noRot="1" noChangeAspect="1" noMove="1" noResize="1" noEditPoints="1" noAdjustHandles="1" noChangeArrowheads="1" noChangeShapeType="1" noTextEdit="1"/>
              </p:cNvSpPr>
              <p:nvPr/>
            </p:nvSpPr>
            <p:spPr>
              <a:xfrm>
                <a:off x="5673685" y="5455157"/>
                <a:ext cx="2892971" cy="276999"/>
              </a:xfrm>
              <a:prstGeom prst="rect">
                <a:avLst/>
              </a:prstGeom>
              <a:blipFill>
                <a:blip r:embed="rId13"/>
                <a:stretch>
                  <a:fillRect l="-844" r="-1688" b="-26667"/>
                </a:stretch>
              </a:blipFill>
            </p:spPr>
            <p:txBody>
              <a:bodyPr/>
              <a:lstStyle/>
              <a:p>
                <a:r>
                  <a:rPr lang="tr-TR">
                    <a:noFill/>
                  </a:rPr>
                  <a:t> </a:t>
                </a:r>
              </a:p>
            </p:txBody>
          </p:sp>
        </mc:Fallback>
      </mc:AlternateContent>
      <p:sp>
        <p:nvSpPr>
          <p:cNvPr id="17" name="Ok: Sağ 16">
            <a:extLst>
              <a:ext uri="{FF2B5EF4-FFF2-40B4-BE49-F238E27FC236}">
                <a16:creationId xmlns:a16="http://schemas.microsoft.com/office/drawing/2014/main" id="{ECF78CF2-4B57-C9B6-B306-041BD2CA8D13}"/>
              </a:ext>
            </a:extLst>
          </p:cNvPr>
          <p:cNvSpPr/>
          <p:nvPr/>
        </p:nvSpPr>
        <p:spPr>
          <a:xfrm>
            <a:off x="3841833" y="2365637"/>
            <a:ext cx="590082"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k: Sağ 17">
            <a:extLst>
              <a:ext uri="{FF2B5EF4-FFF2-40B4-BE49-F238E27FC236}">
                <a16:creationId xmlns:a16="http://schemas.microsoft.com/office/drawing/2014/main" id="{267752AE-EDAC-8F0C-B505-DE398DEF198D}"/>
              </a:ext>
            </a:extLst>
          </p:cNvPr>
          <p:cNvSpPr/>
          <p:nvPr/>
        </p:nvSpPr>
        <p:spPr>
          <a:xfrm rot="5400000">
            <a:off x="6272281" y="3606461"/>
            <a:ext cx="590082"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1577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3A3293D-0B84-7188-5CEA-B9B18A249942}"/>
              </a:ext>
            </a:extLst>
          </p:cNvPr>
          <p:cNvSpPr>
            <a:spLocks noGrp="1"/>
          </p:cNvSpPr>
          <p:nvPr>
            <p:ph type="title"/>
          </p:nvPr>
        </p:nvSpPr>
        <p:spPr/>
        <p:txBody>
          <a:bodyPr/>
          <a:lstStyle/>
          <a:p>
            <a:r>
              <a:rPr lang="tr-TR"/>
              <a:t>Yöntem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CBFB5A8-CB55-E065-EA13-4019C6B45136}"/>
                  </a:ext>
                </a:extLst>
              </p:cNvPr>
              <p:cNvSpPr txBox="1"/>
              <p:nvPr/>
            </p:nvSpPr>
            <p:spPr>
              <a:xfrm>
                <a:off x="611560" y="1484784"/>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4" name="Metin kutusu 3">
                <a:extLst>
                  <a:ext uri="{FF2B5EF4-FFF2-40B4-BE49-F238E27FC236}">
                    <a16:creationId xmlns:a16="http://schemas.microsoft.com/office/drawing/2014/main" id="{3CBFB5A8-CB55-E065-EA13-4019C6B45136}"/>
                  </a:ext>
                </a:extLst>
              </p:cNvPr>
              <p:cNvSpPr txBox="1">
                <a:spLocks noRot="1" noChangeAspect="1" noMove="1" noResize="1" noEditPoints="1" noAdjustHandles="1" noChangeArrowheads="1" noChangeShapeType="1" noTextEdit="1"/>
              </p:cNvSpPr>
              <p:nvPr/>
            </p:nvSpPr>
            <p:spPr>
              <a:xfrm>
                <a:off x="611560" y="1484784"/>
                <a:ext cx="2571794" cy="276999"/>
              </a:xfrm>
              <a:prstGeom prst="rect">
                <a:avLst/>
              </a:prstGeom>
              <a:blipFill>
                <a:blip r:embed="rId2"/>
                <a:stretch>
                  <a:fillRect l="-1896" r="-711"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D12DCCF-71D8-F16B-9970-B785298D159B}"/>
                  </a:ext>
                </a:extLst>
              </p:cNvPr>
              <p:cNvSpPr txBox="1"/>
              <p:nvPr/>
            </p:nvSpPr>
            <p:spPr>
              <a:xfrm>
                <a:off x="611560" y="1988840"/>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5" name="Metin kutusu 4">
                <a:extLst>
                  <a:ext uri="{FF2B5EF4-FFF2-40B4-BE49-F238E27FC236}">
                    <a16:creationId xmlns:a16="http://schemas.microsoft.com/office/drawing/2014/main" id="{FD12DCCF-71D8-F16B-9970-B785298D159B}"/>
                  </a:ext>
                </a:extLst>
              </p:cNvPr>
              <p:cNvSpPr txBox="1">
                <a:spLocks noRot="1" noChangeAspect="1" noMove="1" noResize="1" noEditPoints="1" noAdjustHandles="1" noChangeArrowheads="1" noChangeShapeType="1" noTextEdit="1"/>
              </p:cNvSpPr>
              <p:nvPr/>
            </p:nvSpPr>
            <p:spPr>
              <a:xfrm>
                <a:off x="611560" y="1988840"/>
                <a:ext cx="2098908" cy="276999"/>
              </a:xfrm>
              <a:prstGeom prst="rect">
                <a:avLst/>
              </a:prstGeom>
              <a:blipFill>
                <a:blip r:embed="rId3"/>
                <a:stretch>
                  <a:fillRect l="-2029" r="-231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408BBE54-DE92-C0C4-513D-27E16E0E2E50}"/>
                  </a:ext>
                </a:extLst>
              </p:cNvPr>
              <p:cNvSpPr txBox="1"/>
              <p:nvPr/>
            </p:nvSpPr>
            <p:spPr>
              <a:xfrm>
                <a:off x="611560" y="2492896"/>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6" name="Metin kutusu 5">
                <a:extLst>
                  <a:ext uri="{FF2B5EF4-FFF2-40B4-BE49-F238E27FC236}">
                    <a16:creationId xmlns:a16="http://schemas.microsoft.com/office/drawing/2014/main" id="{408BBE54-DE92-C0C4-513D-27E16E0E2E50}"/>
                  </a:ext>
                </a:extLst>
              </p:cNvPr>
              <p:cNvSpPr txBox="1">
                <a:spLocks noRot="1" noChangeAspect="1" noMove="1" noResize="1" noEditPoints="1" noAdjustHandles="1" noChangeArrowheads="1" noChangeShapeType="1" noTextEdit="1"/>
              </p:cNvSpPr>
              <p:nvPr/>
            </p:nvSpPr>
            <p:spPr>
              <a:xfrm>
                <a:off x="611560" y="2492896"/>
                <a:ext cx="2355388" cy="276999"/>
              </a:xfrm>
              <a:prstGeom prst="rect">
                <a:avLst/>
              </a:prstGeom>
              <a:blipFill>
                <a:blip r:embed="rId4"/>
                <a:stretch>
                  <a:fillRect l="-1809" r="-2067"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85BFB74-0B14-2084-F874-8E99872919EC}"/>
                  </a:ext>
                </a:extLst>
              </p:cNvPr>
              <p:cNvSpPr txBox="1"/>
              <p:nvPr/>
            </p:nvSpPr>
            <p:spPr>
              <a:xfrm>
                <a:off x="598480" y="2988495"/>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7" name="Metin kutusu 6">
                <a:extLst>
                  <a:ext uri="{FF2B5EF4-FFF2-40B4-BE49-F238E27FC236}">
                    <a16:creationId xmlns:a16="http://schemas.microsoft.com/office/drawing/2014/main" id="{F85BFB74-0B14-2084-F874-8E99872919EC}"/>
                  </a:ext>
                </a:extLst>
              </p:cNvPr>
              <p:cNvSpPr txBox="1">
                <a:spLocks noRot="1" noChangeAspect="1" noMove="1" noResize="1" noEditPoints="1" noAdjustHandles="1" noChangeArrowheads="1" noChangeShapeType="1" noTextEdit="1"/>
              </p:cNvSpPr>
              <p:nvPr/>
            </p:nvSpPr>
            <p:spPr>
              <a:xfrm>
                <a:off x="598480" y="2988495"/>
                <a:ext cx="2098908" cy="276999"/>
              </a:xfrm>
              <a:prstGeom prst="rect">
                <a:avLst/>
              </a:prstGeom>
              <a:blipFill>
                <a:blip r:embed="rId5"/>
                <a:stretch>
                  <a:fillRect l="-1163" r="-2616"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6573F719-F452-CC4B-1FED-2E36B16B3742}"/>
                  </a:ext>
                </a:extLst>
              </p:cNvPr>
              <p:cNvSpPr txBox="1"/>
              <p:nvPr/>
            </p:nvSpPr>
            <p:spPr>
              <a:xfrm>
                <a:off x="3635896" y="1831069"/>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8" name="Metin kutusu 7">
                <a:extLst>
                  <a:ext uri="{FF2B5EF4-FFF2-40B4-BE49-F238E27FC236}">
                    <a16:creationId xmlns:a16="http://schemas.microsoft.com/office/drawing/2014/main" id="{6573F719-F452-CC4B-1FED-2E36B16B3742}"/>
                  </a:ext>
                </a:extLst>
              </p:cNvPr>
              <p:cNvSpPr txBox="1">
                <a:spLocks noRot="1" noChangeAspect="1" noMove="1" noResize="1" noEditPoints="1" noAdjustHandles="1" noChangeArrowheads="1" noChangeShapeType="1" noTextEdit="1"/>
              </p:cNvSpPr>
              <p:nvPr/>
            </p:nvSpPr>
            <p:spPr>
              <a:xfrm>
                <a:off x="3635896" y="1831069"/>
                <a:ext cx="2098908" cy="276999"/>
              </a:xfrm>
              <a:prstGeom prst="rect">
                <a:avLst/>
              </a:prstGeom>
              <a:blipFill>
                <a:blip r:embed="rId6"/>
                <a:stretch>
                  <a:fillRect l="-2029" r="-231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4F754BC-B070-5AF9-DD72-2DC44383C597}"/>
                  </a:ext>
                </a:extLst>
              </p:cNvPr>
              <p:cNvSpPr txBox="1"/>
              <p:nvPr/>
            </p:nvSpPr>
            <p:spPr>
              <a:xfrm>
                <a:off x="3635896" y="2196626"/>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9" name="Metin kutusu 8">
                <a:extLst>
                  <a:ext uri="{FF2B5EF4-FFF2-40B4-BE49-F238E27FC236}">
                    <a16:creationId xmlns:a16="http://schemas.microsoft.com/office/drawing/2014/main" id="{F4F754BC-B070-5AF9-DD72-2DC44383C597}"/>
                  </a:ext>
                </a:extLst>
              </p:cNvPr>
              <p:cNvSpPr txBox="1">
                <a:spLocks noRot="1" noChangeAspect="1" noMove="1" noResize="1" noEditPoints="1" noAdjustHandles="1" noChangeArrowheads="1" noChangeShapeType="1" noTextEdit="1"/>
              </p:cNvSpPr>
              <p:nvPr/>
            </p:nvSpPr>
            <p:spPr>
              <a:xfrm>
                <a:off x="3635896" y="2196626"/>
                <a:ext cx="2098908" cy="276999"/>
              </a:xfrm>
              <a:prstGeom prst="rect">
                <a:avLst/>
              </a:prstGeom>
              <a:blipFill>
                <a:blip r:embed="rId7"/>
                <a:stretch>
                  <a:fillRect l="-2029" r="-2319" b="-15217"/>
                </a:stretch>
              </a:blipFill>
            </p:spPr>
            <p:txBody>
              <a:bodyPr/>
              <a:lstStyle/>
              <a:p>
                <a:r>
                  <a:rPr lang="tr-TR">
                    <a:noFill/>
                  </a:rPr>
                  <a:t> </a:t>
                </a:r>
              </a:p>
            </p:txBody>
          </p:sp>
        </mc:Fallback>
      </mc:AlternateContent>
      <p:cxnSp>
        <p:nvCxnSpPr>
          <p:cNvPr id="11" name="Düz Ok Bağlayıcısı 10">
            <a:extLst>
              <a:ext uri="{FF2B5EF4-FFF2-40B4-BE49-F238E27FC236}">
                <a16:creationId xmlns:a16="http://schemas.microsoft.com/office/drawing/2014/main" id="{0656B6AC-6F65-6348-4120-D0C644A9E712}"/>
              </a:ext>
            </a:extLst>
          </p:cNvPr>
          <p:cNvCxnSpPr>
            <a:stCxn id="5" idx="3"/>
            <a:endCxn id="8" idx="1"/>
          </p:cNvCxnSpPr>
          <p:nvPr/>
        </p:nvCxnSpPr>
        <p:spPr>
          <a:xfrm flipV="1">
            <a:off x="2710468" y="1969569"/>
            <a:ext cx="925428" cy="15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3F5CA4CE-1638-4584-DE86-E3B7711CA008}"/>
              </a:ext>
            </a:extLst>
          </p:cNvPr>
          <p:cNvCxnSpPr>
            <a:stCxn id="5" idx="3"/>
            <a:endCxn id="9" idx="1"/>
          </p:cNvCxnSpPr>
          <p:nvPr/>
        </p:nvCxnSpPr>
        <p:spPr>
          <a:xfrm>
            <a:off x="2710468" y="2127340"/>
            <a:ext cx="925428" cy="20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71C00B2-3B92-E41F-9C45-B693373A29BC}"/>
                  </a:ext>
                </a:extLst>
              </p:cNvPr>
              <p:cNvSpPr txBox="1"/>
              <p:nvPr/>
            </p:nvSpPr>
            <p:spPr>
              <a:xfrm>
                <a:off x="1200704" y="4061549"/>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14" name="Metin kutusu 13">
                <a:extLst>
                  <a:ext uri="{FF2B5EF4-FFF2-40B4-BE49-F238E27FC236}">
                    <a16:creationId xmlns:a16="http://schemas.microsoft.com/office/drawing/2014/main" id="{971C00B2-3B92-E41F-9C45-B693373A29BC}"/>
                  </a:ext>
                </a:extLst>
              </p:cNvPr>
              <p:cNvSpPr txBox="1">
                <a:spLocks noRot="1" noChangeAspect="1" noMove="1" noResize="1" noEditPoints="1" noAdjustHandles="1" noChangeArrowheads="1" noChangeShapeType="1" noTextEdit="1"/>
              </p:cNvSpPr>
              <p:nvPr/>
            </p:nvSpPr>
            <p:spPr>
              <a:xfrm>
                <a:off x="1200704" y="4061549"/>
                <a:ext cx="2571794" cy="276999"/>
              </a:xfrm>
              <a:prstGeom prst="rect">
                <a:avLst/>
              </a:prstGeom>
              <a:blipFill>
                <a:blip r:embed="rId8"/>
                <a:stretch>
                  <a:fillRect l="-1896" r="-474"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D49E8519-4664-55F5-160A-4680754A7A02}"/>
                  </a:ext>
                </a:extLst>
              </p:cNvPr>
              <p:cNvSpPr txBox="1"/>
              <p:nvPr/>
            </p:nvSpPr>
            <p:spPr>
              <a:xfrm>
                <a:off x="1200704" y="5203090"/>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15" name="Metin kutusu 14">
                <a:extLst>
                  <a:ext uri="{FF2B5EF4-FFF2-40B4-BE49-F238E27FC236}">
                    <a16:creationId xmlns:a16="http://schemas.microsoft.com/office/drawing/2014/main" id="{D49E8519-4664-55F5-160A-4680754A7A02}"/>
                  </a:ext>
                </a:extLst>
              </p:cNvPr>
              <p:cNvSpPr txBox="1">
                <a:spLocks noRot="1" noChangeAspect="1" noMove="1" noResize="1" noEditPoints="1" noAdjustHandles="1" noChangeArrowheads="1" noChangeShapeType="1" noTextEdit="1"/>
              </p:cNvSpPr>
              <p:nvPr/>
            </p:nvSpPr>
            <p:spPr>
              <a:xfrm>
                <a:off x="1200704" y="5203090"/>
                <a:ext cx="2355388" cy="276999"/>
              </a:xfrm>
              <a:prstGeom prst="rect">
                <a:avLst/>
              </a:prstGeom>
              <a:blipFill>
                <a:blip r:embed="rId9"/>
                <a:stretch>
                  <a:fillRect l="-2073" r="-2073"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C43222C2-44B7-3258-B5DF-3C2BA6F7481F}"/>
                  </a:ext>
                </a:extLst>
              </p:cNvPr>
              <p:cNvSpPr txBox="1"/>
              <p:nvPr/>
            </p:nvSpPr>
            <p:spPr>
              <a:xfrm>
                <a:off x="1187624" y="5565260"/>
                <a:ext cx="2445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16" name="Metin kutusu 15">
                <a:extLst>
                  <a:ext uri="{FF2B5EF4-FFF2-40B4-BE49-F238E27FC236}">
                    <a16:creationId xmlns:a16="http://schemas.microsoft.com/office/drawing/2014/main" id="{C43222C2-44B7-3258-B5DF-3C2BA6F7481F}"/>
                  </a:ext>
                </a:extLst>
              </p:cNvPr>
              <p:cNvSpPr txBox="1">
                <a:spLocks noRot="1" noChangeAspect="1" noMove="1" noResize="1" noEditPoints="1" noAdjustHandles="1" noChangeArrowheads="1" noChangeShapeType="1" noTextEdit="1"/>
              </p:cNvSpPr>
              <p:nvPr/>
            </p:nvSpPr>
            <p:spPr>
              <a:xfrm>
                <a:off x="1187624" y="5565260"/>
                <a:ext cx="2445157" cy="276999"/>
              </a:xfrm>
              <a:prstGeom prst="rect">
                <a:avLst/>
              </a:prstGeom>
              <a:blipFill>
                <a:blip r:embed="rId10"/>
                <a:stretch>
                  <a:fillRect l="-249" r="-1995"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872022AB-6195-FBF6-E04E-32732C61F1F4}"/>
                  </a:ext>
                </a:extLst>
              </p:cNvPr>
              <p:cNvSpPr txBox="1"/>
              <p:nvPr/>
            </p:nvSpPr>
            <p:spPr>
              <a:xfrm>
                <a:off x="1455331" y="4471664"/>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19" name="Metin kutusu 18">
                <a:extLst>
                  <a:ext uri="{FF2B5EF4-FFF2-40B4-BE49-F238E27FC236}">
                    <a16:creationId xmlns:a16="http://schemas.microsoft.com/office/drawing/2014/main" id="{872022AB-6195-FBF6-E04E-32732C61F1F4}"/>
                  </a:ext>
                </a:extLst>
              </p:cNvPr>
              <p:cNvSpPr txBox="1">
                <a:spLocks noRot="1" noChangeAspect="1" noMove="1" noResize="1" noEditPoints="1" noAdjustHandles="1" noChangeArrowheads="1" noChangeShapeType="1" noTextEdit="1"/>
              </p:cNvSpPr>
              <p:nvPr/>
            </p:nvSpPr>
            <p:spPr>
              <a:xfrm>
                <a:off x="1455331" y="4471664"/>
                <a:ext cx="2098908" cy="276999"/>
              </a:xfrm>
              <a:prstGeom prst="rect">
                <a:avLst/>
              </a:prstGeom>
              <a:blipFill>
                <a:blip r:embed="rId11"/>
                <a:stretch>
                  <a:fillRect l="-2326" r="-232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CDF0F4E-D7D3-0791-6AC6-75AF300A8023}"/>
                  </a:ext>
                </a:extLst>
              </p:cNvPr>
              <p:cNvSpPr txBox="1"/>
              <p:nvPr/>
            </p:nvSpPr>
            <p:spPr>
              <a:xfrm>
                <a:off x="1455331" y="4837221"/>
                <a:ext cx="2445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20" name="Metin kutusu 19">
                <a:extLst>
                  <a:ext uri="{FF2B5EF4-FFF2-40B4-BE49-F238E27FC236}">
                    <a16:creationId xmlns:a16="http://schemas.microsoft.com/office/drawing/2014/main" id="{4CDF0F4E-D7D3-0791-6AC6-75AF300A8023}"/>
                  </a:ext>
                </a:extLst>
              </p:cNvPr>
              <p:cNvSpPr txBox="1">
                <a:spLocks noRot="1" noChangeAspect="1" noMove="1" noResize="1" noEditPoints="1" noAdjustHandles="1" noChangeArrowheads="1" noChangeShapeType="1" noTextEdit="1"/>
              </p:cNvSpPr>
              <p:nvPr/>
            </p:nvSpPr>
            <p:spPr>
              <a:xfrm>
                <a:off x="1455331" y="4837221"/>
                <a:ext cx="2445157" cy="276999"/>
              </a:xfrm>
              <a:prstGeom prst="rect">
                <a:avLst/>
              </a:prstGeom>
              <a:blipFill>
                <a:blip r:embed="rId12"/>
                <a:stretch>
                  <a:fillRect l="-249" r="-174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DD6B3A94-2759-FCC2-F91A-5F65F683E043}"/>
                  </a:ext>
                </a:extLst>
              </p:cNvPr>
              <p:cNvSpPr txBox="1"/>
              <p:nvPr/>
            </p:nvSpPr>
            <p:spPr>
              <a:xfrm>
                <a:off x="4898114" y="4061548"/>
                <a:ext cx="4126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𝑔</m:t>
                      </m:r>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+120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−150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oMath>
                  </m:oMathPara>
                </a14:m>
                <a:endParaRPr lang="tr-TR"/>
              </a:p>
            </p:txBody>
          </p:sp>
        </mc:Choice>
        <mc:Fallback xmlns="">
          <p:sp>
            <p:nvSpPr>
              <p:cNvPr id="21" name="Metin kutusu 20">
                <a:extLst>
                  <a:ext uri="{FF2B5EF4-FFF2-40B4-BE49-F238E27FC236}">
                    <a16:creationId xmlns:a16="http://schemas.microsoft.com/office/drawing/2014/main" id="{DD6B3A94-2759-FCC2-F91A-5F65F683E043}"/>
                  </a:ext>
                </a:extLst>
              </p:cNvPr>
              <p:cNvSpPr txBox="1">
                <a:spLocks noRot="1" noChangeAspect="1" noMove="1" noResize="1" noEditPoints="1" noAdjustHandles="1" noChangeArrowheads="1" noChangeShapeType="1" noTextEdit="1"/>
              </p:cNvSpPr>
              <p:nvPr/>
            </p:nvSpPr>
            <p:spPr>
              <a:xfrm>
                <a:off x="4898114" y="4061548"/>
                <a:ext cx="4126771" cy="276999"/>
              </a:xfrm>
              <a:prstGeom prst="rect">
                <a:avLst/>
              </a:prstGeom>
              <a:blipFill>
                <a:blip r:embed="rId13"/>
                <a:stretch>
                  <a:fillRect l="-1034" r="-14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CCE2E9FD-14D0-FA90-C9BE-BE8B53CE1408}"/>
                  </a:ext>
                </a:extLst>
              </p:cNvPr>
              <p:cNvSpPr txBox="1"/>
              <p:nvPr/>
            </p:nvSpPr>
            <p:spPr>
              <a:xfrm>
                <a:off x="5364088" y="4560222"/>
                <a:ext cx="25999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3</m:t>
                      </m:r>
                    </m:oMath>
                  </m:oMathPara>
                </a14:m>
                <a:endParaRPr lang="tr-TR"/>
              </a:p>
            </p:txBody>
          </p:sp>
        </mc:Choice>
        <mc:Fallback xmlns="">
          <p:sp>
            <p:nvSpPr>
              <p:cNvPr id="22" name="Metin kutusu 21">
                <a:extLst>
                  <a:ext uri="{FF2B5EF4-FFF2-40B4-BE49-F238E27FC236}">
                    <a16:creationId xmlns:a16="http://schemas.microsoft.com/office/drawing/2014/main" id="{CCE2E9FD-14D0-FA90-C9BE-BE8B53CE1408}"/>
                  </a:ext>
                </a:extLst>
              </p:cNvPr>
              <p:cNvSpPr txBox="1">
                <a:spLocks noRot="1" noChangeAspect="1" noMove="1" noResize="1" noEditPoints="1" noAdjustHandles="1" noChangeArrowheads="1" noChangeShapeType="1" noTextEdit="1"/>
              </p:cNvSpPr>
              <p:nvPr/>
            </p:nvSpPr>
            <p:spPr>
              <a:xfrm>
                <a:off x="5364088" y="4560222"/>
                <a:ext cx="2599943" cy="276999"/>
              </a:xfrm>
              <a:prstGeom prst="rect">
                <a:avLst/>
              </a:prstGeom>
              <a:blipFill>
                <a:blip r:embed="rId14"/>
                <a:stretch>
                  <a:fillRect l="-1878" r="-1643"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52315147-EE40-D415-72D9-8093E136133A}"/>
                  </a:ext>
                </a:extLst>
              </p:cNvPr>
              <p:cNvSpPr txBox="1"/>
              <p:nvPr/>
            </p:nvSpPr>
            <p:spPr>
              <a:xfrm>
                <a:off x="5384340" y="5025548"/>
                <a:ext cx="2343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2</m:t>
                      </m:r>
                    </m:oMath>
                  </m:oMathPara>
                </a14:m>
                <a:endParaRPr lang="tr-TR"/>
              </a:p>
            </p:txBody>
          </p:sp>
        </mc:Choice>
        <mc:Fallback xmlns="">
          <p:sp>
            <p:nvSpPr>
              <p:cNvPr id="23" name="Metin kutusu 22">
                <a:extLst>
                  <a:ext uri="{FF2B5EF4-FFF2-40B4-BE49-F238E27FC236}">
                    <a16:creationId xmlns:a16="http://schemas.microsoft.com/office/drawing/2014/main" id="{52315147-EE40-D415-72D9-8093E136133A}"/>
                  </a:ext>
                </a:extLst>
              </p:cNvPr>
              <p:cNvSpPr txBox="1">
                <a:spLocks noRot="1" noChangeAspect="1" noMove="1" noResize="1" noEditPoints="1" noAdjustHandles="1" noChangeArrowheads="1" noChangeShapeType="1" noTextEdit="1"/>
              </p:cNvSpPr>
              <p:nvPr/>
            </p:nvSpPr>
            <p:spPr>
              <a:xfrm>
                <a:off x="5384340" y="5025548"/>
                <a:ext cx="2343462" cy="276999"/>
              </a:xfrm>
              <a:prstGeom prst="rect">
                <a:avLst/>
              </a:prstGeom>
              <a:blipFill>
                <a:blip r:embed="rId15"/>
                <a:stretch>
                  <a:fillRect l="-2078" r="-181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795107BF-DF2F-7E99-87B9-B7BF14B08BA2}"/>
                  </a:ext>
                </a:extLst>
              </p:cNvPr>
              <p:cNvSpPr txBox="1"/>
              <p:nvPr/>
            </p:nvSpPr>
            <p:spPr>
              <a:xfrm>
                <a:off x="5356433" y="5490874"/>
                <a:ext cx="2728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a:p>
            </p:txBody>
          </p:sp>
        </mc:Choice>
        <mc:Fallback xmlns="">
          <p:sp>
            <p:nvSpPr>
              <p:cNvPr id="24" name="Metin kutusu 23">
                <a:extLst>
                  <a:ext uri="{FF2B5EF4-FFF2-40B4-BE49-F238E27FC236}">
                    <a16:creationId xmlns:a16="http://schemas.microsoft.com/office/drawing/2014/main" id="{795107BF-DF2F-7E99-87B9-B7BF14B08BA2}"/>
                  </a:ext>
                </a:extLst>
              </p:cNvPr>
              <p:cNvSpPr txBox="1">
                <a:spLocks noRot="1" noChangeAspect="1" noMove="1" noResize="1" noEditPoints="1" noAdjustHandles="1" noChangeArrowheads="1" noChangeShapeType="1" noTextEdit="1"/>
              </p:cNvSpPr>
              <p:nvPr/>
            </p:nvSpPr>
            <p:spPr>
              <a:xfrm>
                <a:off x="5356433" y="5490874"/>
                <a:ext cx="2728183" cy="276999"/>
              </a:xfrm>
              <a:prstGeom prst="rect">
                <a:avLst/>
              </a:prstGeom>
              <a:blipFill>
                <a:blip r:embed="rId16"/>
                <a:stretch>
                  <a:fillRect l="-1790" r="-1566"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06A9970C-F289-F694-2214-7FBCB62BFF58}"/>
                  </a:ext>
                </a:extLst>
              </p:cNvPr>
              <p:cNvSpPr txBox="1"/>
              <p:nvPr/>
            </p:nvSpPr>
            <p:spPr>
              <a:xfrm>
                <a:off x="5419575" y="6015028"/>
                <a:ext cx="16477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25" name="Metin kutusu 24">
                <a:extLst>
                  <a:ext uri="{FF2B5EF4-FFF2-40B4-BE49-F238E27FC236}">
                    <a16:creationId xmlns:a16="http://schemas.microsoft.com/office/drawing/2014/main" id="{06A9970C-F289-F694-2214-7FBCB62BFF58}"/>
                  </a:ext>
                </a:extLst>
              </p:cNvPr>
              <p:cNvSpPr txBox="1">
                <a:spLocks noRot="1" noChangeAspect="1" noMove="1" noResize="1" noEditPoints="1" noAdjustHandles="1" noChangeArrowheads="1" noChangeShapeType="1" noTextEdit="1"/>
              </p:cNvSpPr>
              <p:nvPr/>
            </p:nvSpPr>
            <p:spPr>
              <a:xfrm>
                <a:off x="5419575" y="6015028"/>
                <a:ext cx="1647759" cy="276999"/>
              </a:xfrm>
              <a:prstGeom prst="rect">
                <a:avLst/>
              </a:prstGeom>
              <a:blipFill>
                <a:blip r:embed="rId17"/>
                <a:stretch>
                  <a:fillRect l="-3333" r="-3333" b="-26667"/>
                </a:stretch>
              </a:blipFill>
            </p:spPr>
            <p:txBody>
              <a:bodyPr/>
              <a:lstStyle/>
              <a:p>
                <a:r>
                  <a:rPr lang="tr-TR">
                    <a:noFill/>
                  </a:rPr>
                  <a:t> </a:t>
                </a:r>
              </a:p>
            </p:txBody>
          </p:sp>
        </mc:Fallback>
      </mc:AlternateContent>
    </p:spTree>
    <p:extLst>
      <p:ext uri="{BB962C8B-B14F-4D97-AF65-F5344CB8AC3E}">
        <p14:creationId xmlns:p14="http://schemas.microsoft.com/office/powerpoint/2010/main" val="1334557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70E4C2-F804-B445-0B9E-8CF9A15DDB6D}"/>
              </a:ext>
            </a:extLst>
          </p:cNvPr>
          <p:cNvSpPr>
            <a:spLocks noGrp="1"/>
          </p:cNvSpPr>
          <p:nvPr>
            <p:ph idx="1"/>
          </p:nvPr>
        </p:nvSpPr>
        <p:spPr/>
        <p:txBody>
          <a:bodyPr/>
          <a:lstStyle/>
          <a:p>
            <a:r>
              <a:rPr lang="tr-TR"/>
              <a:t>Yöntem 2</a:t>
            </a:r>
          </a:p>
          <a:p>
            <a:pPr lvl="1"/>
            <a:r>
              <a:rPr lang="tr-TR"/>
              <a:t>Step 1: Primal problem, yapay değişken eklemeksizin, kanonik forma çevrilir . </a:t>
            </a:r>
          </a:p>
          <a:p>
            <a:pPr lvl="1"/>
            <a:r>
              <a:rPr lang="tr-TR"/>
              <a:t>Step 2: Her bir kısıta bir değişken ilişkilendir.</a:t>
            </a:r>
          </a:p>
          <a:p>
            <a:pPr lvl="1"/>
            <a:r>
              <a:rPr lang="tr-TR"/>
              <a:t>Step 3: primal modeldeki her bir değişken için, kısıtlara ilişkilendirilmiş olan değişkenleri kullarak dual model kısıtlarını oluştur. </a:t>
            </a:r>
          </a:p>
          <a:p>
            <a:pPr lvl="1"/>
            <a:r>
              <a:rPr lang="tr-TR"/>
              <a:t>Step 4: Primal amaç fonksiyonu katsayılarını, kısıtların karşılık gelen değişkenlerine göre sağ taraf değerleri olarak kullan. </a:t>
            </a:r>
          </a:p>
          <a:p>
            <a:pPr lvl="1"/>
            <a:r>
              <a:rPr lang="tr-TR"/>
              <a:t>Step 5: Primal model sağ taraf değişkenleri dual model amaç fonksiyonu katsayıları olarak belirle.</a:t>
            </a:r>
          </a:p>
          <a:p>
            <a:pPr lvl="1"/>
            <a:endParaRPr lang="tr-TR"/>
          </a:p>
          <a:p>
            <a:pPr lvl="1"/>
            <a:endParaRPr lang="tr-TR"/>
          </a:p>
          <a:p>
            <a:endParaRPr lang="tr-TR"/>
          </a:p>
          <a:p>
            <a:endParaRPr lang="tr-TR"/>
          </a:p>
        </p:txBody>
      </p:sp>
      <p:sp>
        <p:nvSpPr>
          <p:cNvPr id="3" name="Başlık 2">
            <a:extLst>
              <a:ext uri="{FF2B5EF4-FFF2-40B4-BE49-F238E27FC236}">
                <a16:creationId xmlns:a16="http://schemas.microsoft.com/office/drawing/2014/main" id="{28AB3145-2843-2000-EA25-83B53EC81C0D}"/>
              </a:ext>
            </a:extLst>
          </p:cNvPr>
          <p:cNvSpPr>
            <a:spLocks noGrp="1"/>
          </p:cNvSpPr>
          <p:nvPr>
            <p:ph type="title"/>
          </p:nvPr>
        </p:nvSpPr>
        <p:spPr/>
        <p:txBody>
          <a:bodyPr/>
          <a:lstStyle/>
          <a:p>
            <a:r>
              <a:rPr lang="tr-TR"/>
              <a:t>Yöntem 2</a:t>
            </a:r>
          </a:p>
        </p:txBody>
      </p:sp>
    </p:spTree>
    <p:extLst>
      <p:ext uri="{BB962C8B-B14F-4D97-AF65-F5344CB8AC3E}">
        <p14:creationId xmlns:p14="http://schemas.microsoft.com/office/powerpoint/2010/main" val="195007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43EAD20-8C97-4F25-3E64-3B59DD0400FC}"/>
              </a:ext>
            </a:extLst>
          </p:cNvPr>
          <p:cNvSpPr>
            <a:spLocks noGrp="1"/>
          </p:cNvSpPr>
          <p:nvPr>
            <p:ph type="title"/>
          </p:nvPr>
        </p:nvSpPr>
        <p:spPr/>
        <p:txBody>
          <a:bodyPr/>
          <a:lstStyle/>
          <a:p>
            <a:r>
              <a:rPr lang="tr-TR"/>
              <a:t>Yöntem 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0CFB231E-B3CC-FEFD-414C-CBA19B91183F}"/>
                  </a:ext>
                </a:extLst>
              </p:cNvPr>
              <p:cNvSpPr txBox="1"/>
              <p:nvPr/>
            </p:nvSpPr>
            <p:spPr>
              <a:xfrm>
                <a:off x="827584" y="1484784"/>
                <a:ext cx="2027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4" name="Metin kutusu 3">
                <a:extLst>
                  <a:ext uri="{FF2B5EF4-FFF2-40B4-BE49-F238E27FC236}">
                    <a16:creationId xmlns:a16="http://schemas.microsoft.com/office/drawing/2014/main" id="{0CFB231E-B3CC-FEFD-414C-CBA19B91183F}"/>
                  </a:ext>
                </a:extLst>
              </p:cNvPr>
              <p:cNvSpPr txBox="1">
                <a:spLocks noRot="1" noChangeAspect="1" noMove="1" noResize="1" noEditPoints="1" noAdjustHandles="1" noChangeArrowheads="1" noChangeShapeType="1" noTextEdit="1"/>
              </p:cNvSpPr>
              <p:nvPr/>
            </p:nvSpPr>
            <p:spPr>
              <a:xfrm>
                <a:off x="827584" y="1484784"/>
                <a:ext cx="2027286" cy="276999"/>
              </a:xfrm>
              <a:prstGeom prst="rect">
                <a:avLst/>
              </a:prstGeom>
              <a:blipFill>
                <a:blip r:embed="rId2"/>
                <a:stretch>
                  <a:fillRect l="-90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C593240-ACB7-8653-F133-6711261E0252}"/>
                  </a:ext>
                </a:extLst>
              </p:cNvPr>
              <p:cNvSpPr txBox="1"/>
              <p:nvPr/>
            </p:nvSpPr>
            <p:spPr>
              <a:xfrm>
                <a:off x="1609050" y="1988840"/>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m:t>
                      </m:r>
                    </m:oMath>
                  </m:oMathPara>
                </a14:m>
                <a:endParaRPr lang="tr-TR"/>
              </a:p>
            </p:txBody>
          </p:sp>
        </mc:Choice>
        <mc:Fallback xmlns="">
          <p:sp>
            <p:nvSpPr>
              <p:cNvPr id="5" name="Metin kutusu 4">
                <a:extLst>
                  <a:ext uri="{FF2B5EF4-FFF2-40B4-BE49-F238E27FC236}">
                    <a16:creationId xmlns:a16="http://schemas.microsoft.com/office/drawing/2014/main" id="{7C593240-ACB7-8653-F133-6711261E0252}"/>
                  </a:ext>
                </a:extLst>
              </p:cNvPr>
              <p:cNvSpPr txBox="1">
                <a:spLocks noRot="1" noChangeAspect="1" noMove="1" noResize="1" noEditPoints="1" noAdjustHandles="1" noChangeArrowheads="1" noChangeShapeType="1" noTextEdit="1"/>
              </p:cNvSpPr>
              <p:nvPr/>
            </p:nvSpPr>
            <p:spPr>
              <a:xfrm>
                <a:off x="1609050" y="1988840"/>
                <a:ext cx="1209947" cy="276999"/>
              </a:xfrm>
              <a:prstGeom prst="rect">
                <a:avLst/>
              </a:prstGeom>
              <a:blipFill>
                <a:blip r:embed="rId3"/>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2A5A9735-CDB5-6D8F-C5B6-9878C6DC7DE7}"/>
                  </a:ext>
                </a:extLst>
              </p:cNvPr>
              <p:cNvSpPr txBox="1"/>
              <p:nvPr/>
            </p:nvSpPr>
            <p:spPr>
              <a:xfrm>
                <a:off x="1609049" y="2469454"/>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6" name="Metin kutusu 5">
                <a:extLst>
                  <a:ext uri="{FF2B5EF4-FFF2-40B4-BE49-F238E27FC236}">
                    <a16:creationId xmlns:a16="http://schemas.microsoft.com/office/drawing/2014/main" id="{2A5A9735-CDB5-6D8F-C5B6-9878C6DC7DE7}"/>
                  </a:ext>
                </a:extLst>
              </p:cNvPr>
              <p:cNvSpPr txBox="1">
                <a:spLocks noRot="1" noChangeAspect="1" noMove="1" noResize="1" noEditPoints="1" noAdjustHandles="1" noChangeArrowheads="1" noChangeShapeType="1" noTextEdit="1"/>
              </p:cNvSpPr>
              <p:nvPr/>
            </p:nvSpPr>
            <p:spPr>
              <a:xfrm>
                <a:off x="1609049" y="2469454"/>
                <a:ext cx="1209947" cy="276999"/>
              </a:xfrm>
              <a:prstGeom prst="rect">
                <a:avLst/>
              </a:prstGeom>
              <a:blipFill>
                <a:blip r:embed="rId4"/>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E1CD156-B831-731D-BD20-0109A26C6FB8}"/>
                  </a:ext>
                </a:extLst>
              </p:cNvPr>
              <p:cNvSpPr txBox="1"/>
              <p:nvPr/>
            </p:nvSpPr>
            <p:spPr>
              <a:xfrm>
                <a:off x="1409232" y="2950068"/>
                <a:ext cx="1466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7" name="Metin kutusu 6">
                <a:extLst>
                  <a:ext uri="{FF2B5EF4-FFF2-40B4-BE49-F238E27FC236}">
                    <a16:creationId xmlns:a16="http://schemas.microsoft.com/office/drawing/2014/main" id="{8E1CD156-B831-731D-BD20-0109A26C6FB8}"/>
                  </a:ext>
                </a:extLst>
              </p:cNvPr>
              <p:cNvSpPr txBox="1">
                <a:spLocks noRot="1" noChangeAspect="1" noMove="1" noResize="1" noEditPoints="1" noAdjustHandles="1" noChangeArrowheads="1" noChangeShapeType="1" noTextEdit="1"/>
              </p:cNvSpPr>
              <p:nvPr/>
            </p:nvSpPr>
            <p:spPr>
              <a:xfrm>
                <a:off x="1409232" y="2950068"/>
                <a:ext cx="1466427" cy="276999"/>
              </a:xfrm>
              <a:prstGeom prst="rect">
                <a:avLst/>
              </a:prstGeom>
              <a:blipFill>
                <a:blip r:embed="rId5"/>
                <a:stretch>
                  <a:fillRect l="-3320" r="-3320"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28A145C1-87AD-3DB9-592D-08DDEC91BC71}"/>
                  </a:ext>
                </a:extLst>
              </p:cNvPr>
              <p:cNvSpPr txBox="1"/>
              <p:nvPr/>
            </p:nvSpPr>
            <p:spPr>
              <a:xfrm>
                <a:off x="1798204" y="3368298"/>
                <a:ext cx="1020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8" name="Metin kutusu 7">
                <a:extLst>
                  <a:ext uri="{FF2B5EF4-FFF2-40B4-BE49-F238E27FC236}">
                    <a16:creationId xmlns:a16="http://schemas.microsoft.com/office/drawing/2014/main" id="{28A145C1-87AD-3DB9-592D-08DDEC91BC71}"/>
                  </a:ext>
                </a:extLst>
              </p:cNvPr>
              <p:cNvSpPr txBox="1">
                <a:spLocks noRot="1" noChangeAspect="1" noMove="1" noResize="1" noEditPoints="1" noAdjustHandles="1" noChangeArrowheads="1" noChangeShapeType="1" noTextEdit="1"/>
              </p:cNvSpPr>
              <p:nvPr/>
            </p:nvSpPr>
            <p:spPr>
              <a:xfrm>
                <a:off x="1798204" y="3368298"/>
                <a:ext cx="1020792" cy="276999"/>
              </a:xfrm>
              <a:prstGeom prst="rect">
                <a:avLst/>
              </a:prstGeom>
              <a:blipFill>
                <a:blip r:embed="rId6"/>
                <a:stretch>
                  <a:fillRect l="-2994" r="-53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3894EC0-F120-0B18-D550-F8ADECF6F8D5}"/>
                  </a:ext>
                </a:extLst>
              </p:cNvPr>
              <p:cNvSpPr txBox="1"/>
              <p:nvPr/>
            </p:nvSpPr>
            <p:spPr>
              <a:xfrm>
                <a:off x="5004048" y="1484784"/>
                <a:ext cx="3845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i="1">
                          <a:latin typeface="Cambria Math" panose="02040503050406030204" pitchFamily="18" charset="0"/>
                        </a:rPr>
                        <m:t>+0</m:t>
                      </m:r>
                      <m:sSub>
                        <m:sSubPr>
                          <m:ctrlPr>
                            <a:rPr lang="tr-TR" i="1">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3</m:t>
                          </m:r>
                        </m:sub>
                      </m:sSub>
                    </m:oMath>
                  </m:oMathPara>
                </a14:m>
                <a:endParaRPr lang="tr-TR"/>
              </a:p>
            </p:txBody>
          </p:sp>
        </mc:Choice>
        <mc:Fallback xmlns="">
          <p:sp>
            <p:nvSpPr>
              <p:cNvPr id="9" name="Metin kutusu 8">
                <a:extLst>
                  <a:ext uri="{FF2B5EF4-FFF2-40B4-BE49-F238E27FC236}">
                    <a16:creationId xmlns:a16="http://schemas.microsoft.com/office/drawing/2014/main" id="{F3894EC0-F120-0B18-D550-F8ADECF6F8D5}"/>
                  </a:ext>
                </a:extLst>
              </p:cNvPr>
              <p:cNvSpPr txBox="1">
                <a:spLocks noRot="1" noChangeAspect="1" noMove="1" noResize="1" noEditPoints="1" noAdjustHandles="1" noChangeArrowheads="1" noChangeShapeType="1" noTextEdit="1"/>
              </p:cNvSpPr>
              <p:nvPr/>
            </p:nvSpPr>
            <p:spPr>
              <a:xfrm>
                <a:off x="5004048" y="1484784"/>
                <a:ext cx="3845861" cy="276999"/>
              </a:xfrm>
              <a:prstGeom prst="rect">
                <a:avLst/>
              </a:prstGeom>
              <a:blipFill>
                <a:blip r:embed="rId7"/>
                <a:stretch>
                  <a:fillRect l="-1426" r="-475"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FFE4280B-DD52-E164-9637-8ACC67A97D7A}"/>
                  </a:ext>
                </a:extLst>
              </p:cNvPr>
              <p:cNvSpPr txBox="1"/>
              <p:nvPr/>
            </p:nvSpPr>
            <p:spPr>
              <a:xfrm>
                <a:off x="5490065" y="1988840"/>
                <a:ext cx="2350643"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=2→</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a14:m>
                <a:r>
                  <a:rPr lang="tr-TR"/>
                  <a:t>  </a:t>
                </a:r>
              </a:p>
            </p:txBody>
          </p:sp>
        </mc:Choice>
        <mc:Fallback xmlns="">
          <p:sp>
            <p:nvSpPr>
              <p:cNvPr id="10" name="Metin kutusu 9">
                <a:extLst>
                  <a:ext uri="{FF2B5EF4-FFF2-40B4-BE49-F238E27FC236}">
                    <a16:creationId xmlns:a16="http://schemas.microsoft.com/office/drawing/2014/main" id="{FFE4280B-DD52-E164-9637-8ACC67A97D7A}"/>
                  </a:ext>
                </a:extLst>
              </p:cNvPr>
              <p:cNvSpPr txBox="1">
                <a:spLocks noRot="1" noChangeAspect="1" noMove="1" noResize="1" noEditPoints="1" noAdjustHandles="1" noChangeArrowheads="1" noChangeShapeType="1" noTextEdit="1"/>
              </p:cNvSpPr>
              <p:nvPr/>
            </p:nvSpPr>
            <p:spPr>
              <a:xfrm>
                <a:off x="5490065" y="1988840"/>
                <a:ext cx="2350643" cy="276999"/>
              </a:xfrm>
              <a:prstGeom prst="rect">
                <a:avLst/>
              </a:prstGeom>
              <a:blipFill>
                <a:blip r:embed="rId8"/>
                <a:stretch>
                  <a:fillRect l="-2597"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F850450-8F1F-144B-088D-BAE3F7D3F132}"/>
                  </a:ext>
                </a:extLst>
              </p:cNvPr>
              <p:cNvSpPr txBox="1"/>
              <p:nvPr/>
            </p:nvSpPr>
            <p:spPr>
              <a:xfrm>
                <a:off x="5454752" y="2469454"/>
                <a:ext cx="23285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a:p>
            </p:txBody>
          </p:sp>
        </mc:Choice>
        <mc:Fallback xmlns="">
          <p:sp>
            <p:nvSpPr>
              <p:cNvPr id="11" name="Metin kutusu 10">
                <a:extLst>
                  <a:ext uri="{FF2B5EF4-FFF2-40B4-BE49-F238E27FC236}">
                    <a16:creationId xmlns:a16="http://schemas.microsoft.com/office/drawing/2014/main" id="{9F850450-8F1F-144B-088D-BAE3F7D3F132}"/>
                  </a:ext>
                </a:extLst>
              </p:cNvPr>
              <p:cNvSpPr txBox="1">
                <a:spLocks noRot="1" noChangeAspect="1" noMove="1" noResize="1" noEditPoints="1" noAdjustHandles="1" noChangeArrowheads="1" noChangeShapeType="1" noTextEdit="1"/>
              </p:cNvSpPr>
              <p:nvPr/>
            </p:nvSpPr>
            <p:spPr>
              <a:xfrm>
                <a:off x="5454752" y="2469454"/>
                <a:ext cx="2328586" cy="276999"/>
              </a:xfrm>
              <a:prstGeom prst="rect">
                <a:avLst/>
              </a:prstGeom>
              <a:blipFill>
                <a:blip r:embed="rId9"/>
                <a:stretch>
                  <a:fillRect l="-1047" r="-262"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0FA97F71-B778-1040-E74C-DBA0C35FD129}"/>
                  </a:ext>
                </a:extLst>
              </p:cNvPr>
              <p:cNvSpPr txBox="1"/>
              <p:nvPr/>
            </p:nvSpPr>
            <p:spPr>
              <a:xfrm>
                <a:off x="5244496" y="2950068"/>
                <a:ext cx="2585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0FA97F71-B778-1040-E74C-DBA0C35FD129}"/>
                  </a:ext>
                </a:extLst>
              </p:cNvPr>
              <p:cNvSpPr txBox="1">
                <a:spLocks noRot="1" noChangeAspect="1" noMove="1" noResize="1" noEditPoints="1" noAdjustHandles="1" noChangeArrowheads="1" noChangeShapeType="1" noTextEdit="1"/>
              </p:cNvSpPr>
              <p:nvPr/>
            </p:nvSpPr>
            <p:spPr>
              <a:xfrm>
                <a:off x="5244496" y="2950068"/>
                <a:ext cx="2585067" cy="276999"/>
              </a:xfrm>
              <a:prstGeom prst="rect">
                <a:avLst/>
              </a:prstGeom>
              <a:blipFill>
                <a:blip r:embed="rId10"/>
                <a:stretch>
                  <a:fillRect l="-1651" r="-472" b="-26667"/>
                </a:stretch>
              </a:blipFill>
            </p:spPr>
            <p:txBody>
              <a:bodyPr/>
              <a:lstStyle/>
              <a:p>
                <a:r>
                  <a:rPr lang="tr-TR">
                    <a:noFill/>
                  </a:rPr>
                  <a:t> </a:t>
                </a:r>
              </a:p>
            </p:txBody>
          </p:sp>
        </mc:Fallback>
      </mc:AlternateContent>
      <p:sp>
        <p:nvSpPr>
          <p:cNvPr id="13" name="Ok: Sağ 12">
            <a:extLst>
              <a:ext uri="{FF2B5EF4-FFF2-40B4-BE49-F238E27FC236}">
                <a16:creationId xmlns:a16="http://schemas.microsoft.com/office/drawing/2014/main" id="{76A5656F-A017-C8CC-2774-89592DABAA0A}"/>
              </a:ext>
            </a:extLst>
          </p:cNvPr>
          <p:cNvSpPr/>
          <p:nvPr/>
        </p:nvSpPr>
        <p:spPr>
          <a:xfrm>
            <a:off x="3841833" y="2365637"/>
            <a:ext cx="590082"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30FA521-B8B8-ED8A-0645-A4917F4C1FC1}"/>
                  </a:ext>
                </a:extLst>
              </p:cNvPr>
              <p:cNvSpPr txBox="1"/>
              <p:nvPr/>
            </p:nvSpPr>
            <p:spPr>
              <a:xfrm>
                <a:off x="5222981" y="4002330"/>
                <a:ext cx="25909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4" name="Metin kutusu 13">
                <a:extLst>
                  <a:ext uri="{FF2B5EF4-FFF2-40B4-BE49-F238E27FC236}">
                    <a16:creationId xmlns:a16="http://schemas.microsoft.com/office/drawing/2014/main" id="{A30FA521-B8B8-ED8A-0645-A4917F4C1FC1}"/>
                  </a:ext>
                </a:extLst>
              </p:cNvPr>
              <p:cNvSpPr txBox="1">
                <a:spLocks noRot="1" noChangeAspect="1" noMove="1" noResize="1" noEditPoints="1" noAdjustHandles="1" noChangeArrowheads="1" noChangeShapeType="1" noTextEdit="1"/>
              </p:cNvSpPr>
              <p:nvPr/>
            </p:nvSpPr>
            <p:spPr>
              <a:xfrm>
                <a:off x="5222981" y="4002330"/>
                <a:ext cx="2590901" cy="276999"/>
              </a:xfrm>
              <a:prstGeom prst="rect">
                <a:avLst/>
              </a:prstGeom>
              <a:blipFill>
                <a:blip r:embed="rId11"/>
                <a:stretch>
                  <a:fillRect l="-1882" r="-235"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C922034A-6AA0-2FD3-3C49-40AC87C91E10}"/>
                  </a:ext>
                </a:extLst>
              </p:cNvPr>
              <p:cNvSpPr txBox="1"/>
              <p:nvPr/>
            </p:nvSpPr>
            <p:spPr>
              <a:xfrm>
                <a:off x="5673685" y="4482944"/>
                <a:ext cx="2546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m:t>
                      </m:r>
                    </m:oMath>
                  </m:oMathPara>
                </a14:m>
                <a:endParaRPr lang="tr-TR"/>
              </a:p>
            </p:txBody>
          </p:sp>
        </mc:Choice>
        <mc:Fallback xmlns="">
          <p:sp>
            <p:nvSpPr>
              <p:cNvPr id="15" name="Metin kutusu 14">
                <a:extLst>
                  <a:ext uri="{FF2B5EF4-FFF2-40B4-BE49-F238E27FC236}">
                    <a16:creationId xmlns:a16="http://schemas.microsoft.com/office/drawing/2014/main" id="{C922034A-6AA0-2FD3-3C49-40AC87C91E10}"/>
                  </a:ext>
                </a:extLst>
              </p:cNvPr>
              <p:cNvSpPr txBox="1">
                <a:spLocks noRot="1" noChangeAspect="1" noMove="1" noResize="1" noEditPoints="1" noAdjustHandles="1" noChangeArrowheads="1" noChangeShapeType="1" noTextEdit="1"/>
              </p:cNvSpPr>
              <p:nvPr/>
            </p:nvSpPr>
            <p:spPr>
              <a:xfrm>
                <a:off x="5673685" y="4482944"/>
                <a:ext cx="2546723" cy="276999"/>
              </a:xfrm>
              <a:prstGeom prst="rect">
                <a:avLst/>
              </a:prstGeom>
              <a:blipFill>
                <a:blip r:embed="rId12"/>
                <a:stretch>
                  <a:fillRect l="-959" r="-191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9B5116F8-5527-C251-AB13-856F370C373E}"/>
                  </a:ext>
                </a:extLst>
              </p:cNvPr>
              <p:cNvSpPr txBox="1"/>
              <p:nvPr/>
            </p:nvSpPr>
            <p:spPr>
              <a:xfrm>
                <a:off x="5673685" y="4987000"/>
                <a:ext cx="2898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6" name="Metin kutusu 15">
                <a:extLst>
                  <a:ext uri="{FF2B5EF4-FFF2-40B4-BE49-F238E27FC236}">
                    <a16:creationId xmlns:a16="http://schemas.microsoft.com/office/drawing/2014/main" id="{9B5116F8-5527-C251-AB13-856F370C373E}"/>
                  </a:ext>
                </a:extLst>
              </p:cNvPr>
              <p:cNvSpPr txBox="1">
                <a:spLocks noRot="1" noChangeAspect="1" noMove="1" noResize="1" noEditPoints="1" noAdjustHandles="1" noChangeArrowheads="1" noChangeShapeType="1" noTextEdit="1"/>
              </p:cNvSpPr>
              <p:nvPr/>
            </p:nvSpPr>
            <p:spPr>
              <a:xfrm>
                <a:off x="5673685" y="4987000"/>
                <a:ext cx="2898294" cy="276999"/>
              </a:xfrm>
              <a:prstGeom prst="rect">
                <a:avLst/>
              </a:prstGeom>
              <a:blipFill>
                <a:blip r:embed="rId13"/>
                <a:stretch>
                  <a:fillRect l="-632" r="-1474"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1AB59E93-5220-4691-CA1C-5FB3C9AAE80B}"/>
                  </a:ext>
                </a:extLst>
              </p:cNvPr>
              <p:cNvSpPr txBox="1"/>
              <p:nvPr/>
            </p:nvSpPr>
            <p:spPr>
              <a:xfrm>
                <a:off x="6721653" y="5459164"/>
                <a:ext cx="13971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7" name="Metin kutusu 16">
                <a:extLst>
                  <a:ext uri="{FF2B5EF4-FFF2-40B4-BE49-F238E27FC236}">
                    <a16:creationId xmlns:a16="http://schemas.microsoft.com/office/drawing/2014/main" id="{1AB59E93-5220-4691-CA1C-5FB3C9AAE80B}"/>
                  </a:ext>
                </a:extLst>
              </p:cNvPr>
              <p:cNvSpPr txBox="1">
                <a:spLocks noRot="1" noChangeAspect="1" noMove="1" noResize="1" noEditPoints="1" noAdjustHandles="1" noChangeArrowheads="1" noChangeShapeType="1" noTextEdit="1"/>
              </p:cNvSpPr>
              <p:nvPr/>
            </p:nvSpPr>
            <p:spPr>
              <a:xfrm>
                <a:off x="6721653" y="5459164"/>
                <a:ext cx="1397177" cy="276999"/>
              </a:xfrm>
              <a:prstGeom prst="rect">
                <a:avLst/>
              </a:prstGeom>
              <a:blipFill>
                <a:blip r:embed="rId14"/>
                <a:stretch>
                  <a:fillRect l="-3930" r="-3493"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E871C3CB-A4B4-27C3-9F5B-8E9055C32013}"/>
                  </a:ext>
                </a:extLst>
              </p:cNvPr>
              <p:cNvSpPr txBox="1"/>
              <p:nvPr/>
            </p:nvSpPr>
            <p:spPr>
              <a:xfrm>
                <a:off x="6537029" y="5877320"/>
                <a:ext cx="15958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8" name="Metin kutusu 17">
                <a:extLst>
                  <a:ext uri="{FF2B5EF4-FFF2-40B4-BE49-F238E27FC236}">
                    <a16:creationId xmlns:a16="http://schemas.microsoft.com/office/drawing/2014/main" id="{E871C3CB-A4B4-27C3-9F5B-8E9055C32013}"/>
                  </a:ext>
                </a:extLst>
              </p:cNvPr>
              <p:cNvSpPr txBox="1">
                <a:spLocks noRot="1" noChangeAspect="1" noMove="1" noResize="1" noEditPoints="1" noAdjustHandles="1" noChangeArrowheads="1" noChangeShapeType="1" noTextEdit="1"/>
              </p:cNvSpPr>
              <p:nvPr/>
            </p:nvSpPr>
            <p:spPr>
              <a:xfrm>
                <a:off x="6537029" y="5877320"/>
                <a:ext cx="1595821" cy="276999"/>
              </a:xfrm>
              <a:prstGeom prst="rect">
                <a:avLst/>
              </a:prstGeom>
              <a:blipFill>
                <a:blip r:embed="rId15"/>
                <a:stretch>
                  <a:fillRect l="-3053" r="-3435"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E8823E58-1735-24FF-76EE-30AFE4D2DD5F}"/>
                  </a:ext>
                </a:extLst>
              </p:cNvPr>
              <p:cNvSpPr txBox="1"/>
              <p:nvPr/>
            </p:nvSpPr>
            <p:spPr>
              <a:xfrm>
                <a:off x="6543572" y="6313784"/>
                <a:ext cx="16011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E8823E58-1735-24FF-76EE-30AFE4D2DD5F}"/>
                  </a:ext>
                </a:extLst>
              </p:cNvPr>
              <p:cNvSpPr txBox="1">
                <a:spLocks noRot="1" noChangeAspect="1" noMove="1" noResize="1" noEditPoints="1" noAdjustHandles="1" noChangeArrowheads="1" noChangeShapeType="1" noTextEdit="1"/>
              </p:cNvSpPr>
              <p:nvPr/>
            </p:nvSpPr>
            <p:spPr>
              <a:xfrm>
                <a:off x="6543572" y="6313784"/>
                <a:ext cx="1601143" cy="276999"/>
              </a:xfrm>
              <a:prstGeom prst="rect">
                <a:avLst/>
              </a:prstGeom>
              <a:blipFill>
                <a:blip r:embed="rId16"/>
                <a:stretch>
                  <a:fillRect l="-3042" r="-3042" b="-26667"/>
                </a:stretch>
              </a:blipFill>
            </p:spPr>
            <p:txBody>
              <a:bodyPr/>
              <a:lstStyle/>
              <a:p>
                <a:r>
                  <a:rPr lang="tr-TR">
                    <a:noFill/>
                  </a:rPr>
                  <a:t> </a:t>
                </a:r>
              </a:p>
            </p:txBody>
          </p:sp>
        </mc:Fallback>
      </mc:AlternateContent>
    </p:spTree>
    <p:extLst>
      <p:ext uri="{BB962C8B-B14F-4D97-AF65-F5344CB8AC3E}">
        <p14:creationId xmlns:p14="http://schemas.microsoft.com/office/powerpoint/2010/main" val="310823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4D71E02D-2964-922C-75C5-40AE8D45700B}"/>
              </a:ext>
            </a:extLst>
          </p:cNvPr>
          <p:cNvSpPr>
            <a:spLocks noGrp="1"/>
          </p:cNvSpPr>
          <p:nvPr>
            <p:ph type="title"/>
          </p:nvPr>
        </p:nvSpPr>
        <p:spPr/>
        <p:txBody>
          <a:bodyPr/>
          <a:lstStyle/>
          <a:p>
            <a:r>
              <a:rPr lang="tr-TR"/>
              <a:t>Yöntem 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DC5D2786-6D03-BF02-B737-E256ABB4CA36}"/>
                  </a:ext>
                </a:extLst>
              </p:cNvPr>
              <p:cNvSpPr txBox="1"/>
              <p:nvPr/>
            </p:nvSpPr>
            <p:spPr>
              <a:xfrm>
                <a:off x="611560" y="1268760"/>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4" name="Metin kutusu 3">
                <a:extLst>
                  <a:ext uri="{FF2B5EF4-FFF2-40B4-BE49-F238E27FC236}">
                    <a16:creationId xmlns:a16="http://schemas.microsoft.com/office/drawing/2014/main" id="{DC5D2786-6D03-BF02-B737-E256ABB4CA36}"/>
                  </a:ext>
                </a:extLst>
              </p:cNvPr>
              <p:cNvSpPr txBox="1">
                <a:spLocks noRot="1" noChangeAspect="1" noMove="1" noResize="1" noEditPoints="1" noAdjustHandles="1" noChangeArrowheads="1" noChangeShapeType="1" noTextEdit="1"/>
              </p:cNvSpPr>
              <p:nvPr/>
            </p:nvSpPr>
            <p:spPr>
              <a:xfrm>
                <a:off x="611560" y="1268760"/>
                <a:ext cx="2571794" cy="276999"/>
              </a:xfrm>
              <a:prstGeom prst="rect">
                <a:avLst/>
              </a:prstGeom>
              <a:blipFill>
                <a:blip r:embed="rId2"/>
                <a:stretch>
                  <a:fillRect l="-1896" r="-711"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57D486FD-B1EA-B29C-1810-8731D470E255}"/>
                  </a:ext>
                </a:extLst>
              </p:cNvPr>
              <p:cNvSpPr txBox="1"/>
              <p:nvPr/>
            </p:nvSpPr>
            <p:spPr>
              <a:xfrm>
                <a:off x="1424524" y="1772816"/>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5" name="Metin kutusu 4">
                <a:extLst>
                  <a:ext uri="{FF2B5EF4-FFF2-40B4-BE49-F238E27FC236}">
                    <a16:creationId xmlns:a16="http://schemas.microsoft.com/office/drawing/2014/main" id="{57D486FD-B1EA-B29C-1810-8731D470E255}"/>
                  </a:ext>
                </a:extLst>
              </p:cNvPr>
              <p:cNvSpPr txBox="1">
                <a:spLocks noRot="1" noChangeAspect="1" noMove="1" noResize="1" noEditPoints="1" noAdjustHandles="1" noChangeArrowheads="1" noChangeShapeType="1" noTextEdit="1"/>
              </p:cNvSpPr>
              <p:nvPr/>
            </p:nvSpPr>
            <p:spPr>
              <a:xfrm>
                <a:off x="1424524" y="1772816"/>
                <a:ext cx="2098908" cy="276999"/>
              </a:xfrm>
              <a:prstGeom prst="rect">
                <a:avLst/>
              </a:prstGeom>
              <a:blipFill>
                <a:blip r:embed="rId3"/>
                <a:stretch>
                  <a:fillRect l="-2326" r="-232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B95529E0-3F3A-C6FF-EFB6-7FF53E847AC5}"/>
                  </a:ext>
                </a:extLst>
              </p:cNvPr>
              <p:cNvSpPr txBox="1"/>
              <p:nvPr/>
            </p:nvSpPr>
            <p:spPr>
              <a:xfrm>
                <a:off x="1424524" y="2276872"/>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6" name="Metin kutusu 5">
                <a:extLst>
                  <a:ext uri="{FF2B5EF4-FFF2-40B4-BE49-F238E27FC236}">
                    <a16:creationId xmlns:a16="http://schemas.microsoft.com/office/drawing/2014/main" id="{B95529E0-3F3A-C6FF-EFB6-7FF53E847AC5}"/>
                  </a:ext>
                </a:extLst>
              </p:cNvPr>
              <p:cNvSpPr txBox="1">
                <a:spLocks noRot="1" noChangeAspect="1" noMove="1" noResize="1" noEditPoints="1" noAdjustHandles="1" noChangeArrowheads="1" noChangeShapeType="1" noTextEdit="1"/>
              </p:cNvSpPr>
              <p:nvPr/>
            </p:nvSpPr>
            <p:spPr>
              <a:xfrm>
                <a:off x="1424524" y="2276872"/>
                <a:ext cx="2355388" cy="276999"/>
              </a:xfrm>
              <a:prstGeom prst="rect">
                <a:avLst/>
              </a:prstGeom>
              <a:blipFill>
                <a:blip r:embed="rId4"/>
                <a:stretch>
                  <a:fillRect l="-2073" r="-2073"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B73B814-E077-A787-79CE-82B11498ED3D}"/>
                  </a:ext>
                </a:extLst>
              </p:cNvPr>
              <p:cNvSpPr txBox="1"/>
              <p:nvPr/>
            </p:nvSpPr>
            <p:spPr>
              <a:xfrm>
                <a:off x="1411444" y="2772471"/>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7" name="Metin kutusu 6">
                <a:extLst>
                  <a:ext uri="{FF2B5EF4-FFF2-40B4-BE49-F238E27FC236}">
                    <a16:creationId xmlns:a16="http://schemas.microsoft.com/office/drawing/2014/main" id="{FB73B814-E077-A787-79CE-82B11498ED3D}"/>
                  </a:ext>
                </a:extLst>
              </p:cNvPr>
              <p:cNvSpPr txBox="1">
                <a:spLocks noRot="1" noChangeAspect="1" noMove="1" noResize="1" noEditPoints="1" noAdjustHandles="1" noChangeArrowheads="1" noChangeShapeType="1" noTextEdit="1"/>
              </p:cNvSpPr>
              <p:nvPr/>
            </p:nvSpPr>
            <p:spPr>
              <a:xfrm>
                <a:off x="1411444" y="2772471"/>
                <a:ext cx="2098908" cy="276999"/>
              </a:xfrm>
              <a:prstGeom prst="rect">
                <a:avLst/>
              </a:prstGeom>
              <a:blipFill>
                <a:blip r:embed="rId5"/>
                <a:stretch>
                  <a:fillRect l="-1163" r="-261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7767B960-8CBC-9C64-1799-4070A6509933}"/>
                  </a:ext>
                </a:extLst>
              </p:cNvPr>
              <p:cNvSpPr txBox="1"/>
              <p:nvPr/>
            </p:nvSpPr>
            <p:spPr>
              <a:xfrm>
                <a:off x="4788024" y="1285873"/>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8" name="Metin kutusu 7">
                <a:extLst>
                  <a:ext uri="{FF2B5EF4-FFF2-40B4-BE49-F238E27FC236}">
                    <a16:creationId xmlns:a16="http://schemas.microsoft.com/office/drawing/2014/main" id="{7767B960-8CBC-9C64-1799-4070A6509933}"/>
                  </a:ext>
                </a:extLst>
              </p:cNvPr>
              <p:cNvSpPr txBox="1">
                <a:spLocks noRot="1" noChangeAspect="1" noMove="1" noResize="1" noEditPoints="1" noAdjustHandles="1" noChangeArrowheads="1" noChangeShapeType="1" noTextEdit="1"/>
              </p:cNvSpPr>
              <p:nvPr/>
            </p:nvSpPr>
            <p:spPr>
              <a:xfrm>
                <a:off x="4788024" y="1285873"/>
                <a:ext cx="2571794" cy="276999"/>
              </a:xfrm>
              <a:prstGeom prst="rect">
                <a:avLst/>
              </a:prstGeom>
              <a:blipFill>
                <a:blip r:embed="rId6"/>
                <a:stretch>
                  <a:fillRect l="-1896" r="-711"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A4AD80E2-034C-8E54-DCF1-0CBBD75655F6}"/>
                  </a:ext>
                </a:extLst>
              </p:cNvPr>
              <p:cNvSpPr txBox="1"/>
              <p:nvPr/>
            </p:nvSpPr>
            <p:spPr>
              <a:xfrm>
                <a:off x="5610806" y="1789929"/>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9" name="Metin kutusu 8">
                <a:extLst>
                  <a:ext uri="{FF2B5EF4-FFF2-40B4-BE49-F238E27FC236}">
                    <a16:creationId xmlns:a16="http://schemas.microsoft.com/office/drawing/2014/main" id="{A4AD80E2-034C-8E54-DCF1-0CBBD75655F6}"/>
                  </a:ext>
                </a:extLst>
              </p:cNvPr>
              <p:cNvSpPr txBox="1">
                <a:spLocks noRot="1" noChangeAspect="1" noMove="1" noResize="1" noEditPoints="1" noAdjustHandles="1" noChangeArrowheads="1" noChangeShapeType="1" noTextEdit="1"/>
              </p:cNvSpPr>
              <p:nvPr/>
            </p:nvSpPr>
            <p:spPr>
              <a:xfrm>
                <a:off x="5610806" y="1789929"/>
                <a:ext cx="2098908" cy="276999"/>
              </a:xfrm>
              <a:prstGeom prst="rect">
                <a:avLst/>
              </a:prstGeom>
              <a:blipFill>
                <a:blip r:embed="rId7"/>
                <a:stretch>
                  <a:fillRect l="-2029" r="-231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1BE0F79D-7DCA-1C8A-D250-236EE2D7D0DA}"/>
                  </a:ext>
                </a:extLst>
              </p:cNvPr>
              <p:cNvSpPr txBox="1"/>
              <p:nvPr/>
            </p:nvSpPr>
            <p:spPr>
              <a:xfrm>
                <a:off x="5610806" y="2293985"/>
                <a:ext cx="29216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10" name="Metin kutusu 9">
                <a:extLst>
                  <a:ext uri="{FF2B5EF4-FFF2-40B4-BE49-F238E27FC236}">
                    <a16:creationId xmlns:a16="http://schemas.microsoft.com/office/drawing/2014/main" id="{1BE0F79D-7DCA-1C8A-D250-236EE2D7D0DA}"/>
                  </a:ext>
                </a:extLst>
              </p:cNvPr>
              <p:cNvSpPr txBox="1">
                <a:spLocks noRot="1" noChangeAspect="1" noMove="1" noResize="1" noEditPoints="1" noAdjustHandles="1" noChangeArrowheads="1" noChangeShapeType="1" noTextEdit="1"/>
              </p:cNvSpPr>
              <p:nvPr/>
            </p:nvSpPr>
            <p:spPr>
              <a:xfrm>
                <a:off x="5610806" y="2293985"/>
                <a:ext cx="2921634" cy="276999"/>
              </a:xfrm>
              <a:prstGeom prst="rect">
                <a:avLst/>
              </a:prstGeom>
              <a:blipFill>
                <a:blip r:embed="rId8"/>
                <a:stretch>
                  <a:fillRect l="-1250" r="-1458"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405CDF4F-79C4-515E-3018-A241AE90A168}"/>
                  </a:ext>
                </a:extLst>
              </p:cNvPr>
              <p:cNvSpPr txBox="1"/>
              <p:nvPr/>
            </p:nvSpPr>
            <p:spPr>
              <a:xfrm>
                <a:off x="5597726" y="2789584"/>
                <a:ext cx="26614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11" name="Metin kutusu 10">
                <a:extLst>
                  <a:ext uri="{FF2B5EF4-FFF2-40B4-BE49-F238E27FC236}">
                    <a16:creationId xmlns:a16="http://schemas.microsoft.com/office/drawing/2014/main" id="{405CDF4F-79C4-515E-3018-A241AE90A168}"/>
                  </a:ext>
                </a:extLst>
              </p:cNvPr>
              <p:cNvSpPr txBox="1">
                <a:spLocks noRot="1" noChangeAspect="1" noMove="1" noResize="1" noEditPoints="1" noAdjustHandles="1" noChangeArrowheads="1" noChangeShapeType="1" noTextEdit="1"/>
              </p:cNvSpPr>
              <p:nvPr/>
            </p:nvSpPr>
            <p:spPr>
              <a:xfrm>
                <a:off x="5597726" y="2789584"/>
                <a:ext cx="2661498" cy="276999"/>
              </a:xfrm>
              <a:prstGeom prst="rect">
                <a:avLst/>
              </a:prstGeom>
              <a:blipFill>
                <a:blip r:embed="rId9"/>
                <a:stretch>
                  <a:fillRect r="-458"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938006F-EE1C-3093-A654-21E5594D9498}"/>
                  </a:ext>
                </a:extLst>
              </p:cNvPr>
              <p:cNvSpPr txBox="1"/>
              <p:nvPr/>
            </p:nvSpPr>
            <p:spPr>
              <a:xfrm>
                <a:off x="4573339" y="3780884"/>
                <a:ext cx="326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𝑔</m:t>
                      </m:r>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+120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+150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3938006F-EE1C-3093-A654-21E5594D9498}"/>
                  </a:ext>
                </a:extLst>
              </p:cNvPr>
              <p:cNvSpPr txBox="1">
                <a:spLocks noRot="1" noChangeAspect="1" noMove="1" noResize="1" noEditPoints="1" noAdjustHandles="1" noChangeArrowheads="1" noChangeShapeType="1" noTextEdit="1"/>
              </p:cNvSpPr>
              <p:nvPr/>
            </p:nvSpPr>
            <p:spPr>
              <a:xfrm>
                <a:off x="4573339" y="3780884"/>
                <a:ext cx="3267369" cy="276999"/>
              </a:xfrm>
              <a:prstGeom prst="rect">
                <a:avLst/>
              </a:prstGeom>
              <a:blipFill>
                <a:blip r:embed="rId10"/>
                <a:stretch>
                  <a:fillRect l="-1119" r="-373"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DD6CED48-DA28-A495-7907-530ACC6DBA19}"/>
                  </a:ext>
                </a:extLst>
              </p:cNvPr>
              <p:cNvSpPr txBox="1"/>
              <p:nvPr/>
            </p:nvSpPr>
            <p:spPr>
              <a:xfrm>
                <a:off x="5674437" y="4302530"/>
                <a:ext cx="1975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3</m:t>
                      </m:r>
                    </m:oMath>
                  </m:oMathPara>
                </a14:m>
                <a:endParaRPr lang="tr-TR"/>
              </a:p>
            </p:txBody>
          </p:sp>
        </mc:Choice>
        <mc:Fallback xmlns="">
          <p:sp>
            <p:nvSpPr>
              <p:cNvPr id="13" name="Metin kutusu 12">
                <a:extLst>
                  <a:ext uri="{FF2B5EF4-FFF2-40B4-BE49-F238E27FC236}">
                    <a16:creationId xmlns:a16="http://schemas.microsoft.com/office/drawing/2014/main" id="{DD6CED48-DA28-A495-7907-530ACC6DBA19}"/>
                  </a:ext>
                </a:extLst>
              </p:cNvPr>
              <p:cNvSpPr txBox="1">
                <a:spLocks noRot="1" noChangeAspect="1" noMove="1" noResize="1" noEditPoints="1" noAdjustHandles="1" noChangeArrowheads="1" noChangeShapeType="1" noTextEdit="1"/>
              </p:cNvSpPr>
              <p:nvPr/>
            </p:nvSpPr>
            <p:spPr>
              <a:xfrm>
                <a:off x="5674437" y="4302530"/>
                <a:ext cx="1975669" cy="276999"/>
              </a:xfrm>
              <a:prstGeom prst="rect">
                <a:avLst/>
              </a:prstGeom>
              <a:blipFill>
                <a:blip r:embed="rId11"/>
                <a:stretch>
                  <a:fillRect l="-2469" r="-2160"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7A54F6A8-CEEB-2679-63D4-1F06ED3B53E6}"/>
                  </a:ext>
                </a:extLst>
              </p:cNvPr>
              <p:cNvSpPr txBox="1"/>
              <p:nvPr/>
            </p:nvSpPr>
            <p:spPr>
              <a:xfrm>
                <a:off x="5636444" y="4811524"/>
                <a:ext cx="1847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2</m:t>
                      </m:r>
                    </m:oMath>
                  </m:oMathPara>
                </a14:m>
                <a:endParaRPr lang="tr-TR"/>
              </a:p>
            </p:txBody>
          </p:sp>
        </mc:Choice>
        <mc:Fallback xmlns="">
          <p:sp>
            <p:nvSpPr>
              <p:cNvPr id="14" name="Metin kutusu 13">
                <a:extLst>
                  <a:ext uri="{FF2B5EF4-FFF2-40B4-BE49-F238E27FC236}">
                    <a16:creationId xmlns:a16="http://schemas.microsoft.com/office/drawing/2014/main" id="{7A54F6A8-CEEB-2679-63D4-1F06ED3B53E6}"/>
                  </a:ext>
                </a:extLst>
              </p:cNvPr>
              <p:cNvSpPr txBox="1">
                <a:spLocks noRot="1" noChangeAspect="1" noMove="1" noResize="1" noEditPoints="1" noAdjustHandles="1" noChangeArrowheads="1" noChangeShapeType="1" noTextEdit="1"/>
              </p:cNvSpPr>
              <p:nvPr/>
            </p:nvSpPr>
            <p:spPr>
              <a:xfrm>
                <a:off x="5636444" y="4811524"/>
                <a:ext cx="1847429" cy="276999"/>
              </a:xfrm>
              <a:prstGeom prst="rect">
                <a:avLst/>
              </a:prstGeom>
              <a:blipFill>
                <a:blip r:embed="rId12"/>
                <a:stretch>
                  <a:fillRect l="-2640" r="-2310"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4815C835-62CC-9F79-EAB8-CC8A81D45090}"/>
                  </a:ext>
                </a:extLst>
              </p:cNvPr>
              <p:cNvSpPr txBox="1"/>
              <p:nvPr/>
            </p:nvSpPr>
            <p:spPr>
              <a:xfrm>
                <a:off x="5636443" y="5351869"/>
                <a:ext cx="2103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a:p>
            </p:txBody>
          </p:sp>
        </mc:Choice>
        <mc:Fallback xmlns="">
          <p:sp>
            <p:nvSpPr>
              <p:cNvPr id="15" name="Metin kutusu 14">
                <a:extLst>
                  <a:ext uri="{FF2B5EF4-FFF2-40B4-BE49-F238E27FC236}">
                    <a16:creationId xmlns:a16="http://schemas.microsoft.com/office/drawing/2014/main" id="{4815C835-62CC-9F79-EAB8-CC8A81D45090}"/>
                  </a:ext>
                </a:extLst>
              </p:cNvPr>
              <p:cNvSpPr txBox="1">
                <a:spLocks noRot="1" noChangeAspect="1" noMove="1" noResize="1" noEditPoints="1" noAdjustHandles="1" noChangeArrowheads="1" noChangeShapeType="1" noTextEdit="1"/>
              </p:cNvSpPr>
              <p:nvPr/>
            </p:nvSpPr>
            <p:spPr>
              <a:xfrm>
                <a:off x="5636443" y="5351869"/>
                <a:ext cx="2103909" cy="276999"/>
              </a:xfrm>
              <a:prstGeom prst="rect">
                <a:avLst/>
              </a:prstGeom>
              <a:blipFill>
                <a:blip r:embed="rId13"/>
                <a:stretch>
                  <a:fillRect l="-3478" r="-2029"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2650ECD0-3E05-CA5E-E8F3-E28A1A65D2B6}"/>
                  </a:ext>
                </a:extLst>
              </p:cNvPr>
              <p:cNvSpPr txBox="1"/>
              <p:nvPr/>
            </p:nvSpPr>
            <p:spPr>
              <a:xfrm>
                <a:off x="5716366" y="5833809"/>
                <a:ext cx="8858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0</m:t>
                      </m:r>
                    </m:oMath>
                  </m:oMathPara>
                </a14:m>
                <a:endParaRPr lang="tr-TR"/>
              </a:p>
            </p:txBody>
          </p:sp>
        </mc:Choice>
        <mc:Fallback xmlns="">
          <p:sp>
            <p:nvSpPr>
              <p:cNvPr id="16" name="Metin kutusu 15">
                <a:extLst>
                  <a:ext uri="{FF2B5EF4-FFF2-40B4-BE49-F238E27FC236}">
                    <a16:creationId xmlns:a16="http://schemas.microsoft.com/office/drawing/2014/main" id="{2650ECD0-3E05-CA5E-E8F3-E28A1A65D2B6}"/>
                  </a:ext>
                </a:extLst>
              </p:cNvPr>
              <p:cNvSpPr txBox="1">
                <a:spLocks noRot="1" noChangeAspect="1" noMove="1" noResize="1" noEditPoints="1" noAdjustHandles="1" noChangeArrowheads="1" noChangeShapeType="1" noTextEdit="1"/>
              </p:cNvSpPr>
              <p:nvPr/>
            </p:nvSpPr>
            <p:spPr>
              <a:xfrm>
                <a:off x="5716366" y="5833809"/>
                <a:ext cx="885819" cy="276999"/>
              </a:xfrm>
              <a:prstGeom prst="rect">
                <a:avLst/>
              </a:prstGeom>
              <a:blipFill>
                <a:blip r:embed="rId14"/>
                <a:stretch>
                  <a:fillRect l="-1379" r="-5517"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128DC15E-68AE-EC18-6281-69FA064682C0}"/>
                  </a:ext>
                </a:extLst>
              </p:cNvPr>
              <p:cNvSpPr txBox="1"/>
              <p:nvPr/>
            </p:nvSpPr>
            <p:spPr>
              <a:xfrm>
                <a:off x="5847463" y="6315749"/>
                <a:ext cx="712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0</m:t>
                      </m:r>
                    </m:oMath>
                  </m:oMathPara>
                </a14:m>
                <a:endParaRPr lang="tr-TR"/>
              </a:p>
            </p:txBody>
          </p:sp>
        </mc:Choice>
        <mc:Fallback xmlns="">
          <p:sp>
            <p:nvSpPr>
              <p:cNvPr id="17" name="Metin kutusu 16">
                <a:extLst>
                  <a:ext uri="{FF2B5EF4-FFF2-40B4-BE49-F238E27FC236}">
                    <a16:creationId xmlns:a16="http://schemas.microsoft.com/office/drawing/2014/main" id="{128DC15E-68AE-EC18-6281-69FA064682C0}"/>
                  </a:ext>
                </a:extLst>
              </p:cNvPr>
              <p:cNvSpPr txBox="1">
                <a:spLocks noRot="1" noChangeAspect="1" noMove="1" noResize="1" noEditPoints="1" noAdjustHandles="1" noChangeArrowheads="1" noChangeShapeType="1" noTextEdit="1"/>
              </p:cNvSpPr>
              <p:nvPr/>
            </p:nvSpPr>
            <p:spPr>
              <a:xfrm>
                <a:off x="5847463" y="6315749"/>
                <a:ext cx="712695" cy="276999"/>
              </a:xfrm>
              <a:prstGeom prst="rect">
                <a:avLst/>
              </a:prstGeom>
              <a:blipFill>
                <a:blip r:embed="rId15"/>
                <a:stretch>
                  <a:fillRect l="-7692" r="-7692" b="-26667"/>
                </a:stretch>
              </a:blipFill>
            </p:spPr>
            <p:txBody>
              <a:bodyPr/>
              <a:lstStyle/>
              <a:p>
                <a:r>
                  <a:rPr lang="tr-TR">
                    <a:noFill/>
                  </a:rPr>
                  <a:t> </a:t>
                </a:r>
              </a:p>
            </p:txBody>
          </p:sp>
        </mc:Fallback>
      </mc:AlternateContent>
    </p:spTree>
    <p:extLst>
      <p:ext uri="{BB962C8B-B14F-4D97-AF65-F5344CB8AC3E}">
        <p14:creationId xmlns:p14="http://schemas.microsoft.com/office/powerpoint/2010/main" val="392767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12512F6-2CF1-D793-70B4-53F8D28BAB0F}"/>
              </a:ext>
            </a:extLst>
          </p:cNvPr>
          <p:cNvSpPr>
            <a:spLocks noGrp="1"/>
          </p:cNvSpPr>
          <p:nvPr>
            <p:ph idx="1"/>
          </p:nvPr>
        </p:nvSpPr>
        <p:spPr>
          <a:xfrm>
            <a:off x="395536" y="1484784"/>
            <a:ext cx="8402525" cy="5238357"/>
          </a:xfrm>
        </p:spPr>
        <p:txBody>
          <a:bodyPr>
            <a:spAutoFit/>
          </a:bodyPr>
          <a:lstStyle/>
          <a:p>
            <a:pPr algn="just">
              <a:buFont typeface="Arial" panose="020B0604020202020204" pitchFamily="34" charset="0"/>
              <a:buChar char="•"/>
            </a:pPr>
            <a:r>
              <a:rPr lang="tr-TR">
                <a:effectLst/>
              </a:rPr>
              <a:t>Her doğrusal programlama modeli, aynı bilgi yapısını içeren ve dual model olarak isimlendirilen, bir devrik (transpose) doğrusal modele sahiptir. </a:t>
            </a:r>
          </a:p>
          <a:p>
            <a:pPr algn="just">
              <a:buFont typeface="Arial" panose="020B0604020202020204" pitchFamily="34" charset="0"/>
              <a:buChar char="•"/>
            </a:pPr>
            <a:endParaRPr lang="tr-TR">
              <a:effectLst/>
            </a:endParaRPr>
          </a:p>
          <a:p>
            <a:pPr algn="just">
              <a:buFont typeface="Arial" panose="020B0604020202020204" pitchFamily="34" charset="0"/>
              <a:buChar char="•"/>
            </a:pPr>
            <a:r>
              <a:rPr lang="tr-TR">
                <a:effectLst/>
              </a:rPr>
              <a:t>Model bir devrik primal model olarak tanımlandığı için, primal modelin satır ve sütunlarının transpozu alınarak ifade edilir. </a:t>
            </a:r>
          </a:p>
          <a:p>
            <a:pPr algn="just">
              <a:buFont typeface="Arial" panose="020B0604020202020204" pitchFamily="34" charset="0"/>
              <a:buChar char="•"/>
            </a:pPr>
            <a:endParaRPr lang="tr-TR">
              <a:effectLst/>
            </a:endParaRPr>
          </a:p>
          <a:p>
            <a:pPr algn="just">
              <a:buFont typeface="Arial" panose="020B0604020202020204" pitchFamily="34" charset="0"/>
              <a:buChar char="•"/>
            </a:pPr>
            <a:r>
              <a:rPr lang="tr-TR">
                <a:effectLst/>
              </a:rPr>
              <a:t>Bu durumda </a:t>
            </a:r>
            <a:r>
              <a:rPr lang="tr-TR" err="1">
                <a:effectLst/>
              </a:rPr>
              <a:t>primal</a:t>
            </a:r>
            <a:r>
              <a:rPr lang="tr-TR">
                <a:effectLst/>
              </a:rPr>
              <a:t> modelin sağ taraf değişkenleri, </a:t>
            </a:r>
            <a:r>
              <a:rPr lang="tr-TR" err="1">
                <a:effectLst/>
              </a:rPr>
              <a:t>dual</a:t>
            </a:r>
            <a:r>
              <a:rPr lang="tr-TR">
                <a:effectLst/>
              </a:rPr>
              <a:t> modelin amaç denklemi katsayıları olurken, </a:t>
            </a:r>
            <a:r>
              <a:rPr lang="tr-TR" err="1">
                <a:effectLst/>
              </a:rPr>
              <a:t>primal</a:t>
            </a:r>
            <a:r>
              <a:rPr lang="tr-TR">
                <a:effectLst/>
              </a:rPr>
              <a:t> modele ait her bir karar değişkeni </a:t>
            </a:r>
            <a:r>
              <a:rPr lang="tr-TR" err="1">
                <a:effectLst/>
              </a:rPr>
              <a:t>dual</a:t>
            </a:r>
            <a:r>
              <a:rPr lang="tr-TR">
                <a:effectLst/>
              </a:rPr>
              <a:t> modelde bir kısıta karşılık gelir. </a:t>
            </a:r>
          </a:p>
          <a:p>
            <a:pPr algn="just">
              <a:buFont typeface="Arial" panose="020B0604020202020204" pitchFamily="34" charset="0"/>
              <a:buChar char="•"/>
            </a:pPr>
            <a:endParaRPr lang="tr-TR">
              <a:effectLst/>
            </a:endParaRPr>
          </a:p>
          <a:p>
            <a:pPr>
              <a:buFont typeface="Arial" panose="020B0604020202020204" pitchFamily="34" charset="0"/>
              <a:buChar char="•"/>
            </a:pPr>
            <a:r>
              <a:rPr lang="tr-TR" err="1">
                <a:effectLst/>
              </a:rPr>
              <a:t>Primal</a:t>
            </a:r>
            <a:r>
              <a:rPr lang="tr-TR">
                <a:effectLst/>
              </a:rPr>
              <a:t> modelde kısıt sayısı değişken sayısından fazla ise, </a:t>
            </a:r>
            <a:r>
              <a:rPr lang="tr-TR" err="1">
                <a:effectLst/>
              </a:rPr>
              <a:t>dual</a:t>
            </a:r>
            <a:r>
              <a:rPr lang="tr-TR">
                <a:effectLst/>
              </a:rPr>
              <a:t> modelde değişken sayısı kısıt sayısından daha fazla olur ve bu tersi durum için de geçerlidir. Dual model </a:t>
            </a:r>
            <a:r>
              <a:rPr lang="tr-TR" err="1">
                <a:effectLst/>
              </a:rPr>
              <a:t>primal</a:t>
            </a:r>
            <a:r>
              <a:rPr lang="tr-TR">
                <a:effectLst/>
              </a:rPr>
              <a:t> modelin devrik (</a:t>
            </a:r>
            <a:r>
              <a:rPr lang="tr-TR" err="1">
                <a:effectLst/>
              </a:rPr>
              <a:t>transpozu</a:t>
            </a:r>
            <a:r>
              <a:rPr lang="tr-TR">
                <a:effectLst/>
              </a:rPr>
              <a:t> alınmış matris formu) ve </a:t>
            </a:r>
            <a:r>
              <a:rPr lang="tr-TR" err="1">
                <a:effectLst/>
              </a:rPr>
              <a:t>dual</a:t>
            </a:r>
            <a:r>
              <a:rPr lang="tr-TR">
                <a:effectLst/>
              </a:rPr>
              <a:t> model </a:t>
            </a:r>
            <a:r>
              <a:rPr lang="tr-TR" err="1">
                <a:effectLst/>
              </a:rPr>
              <a:t>primalin</a:t>
            </a:r>
            <a:r>
              <a:rPr lang="tr-TR">
                <a:effectLst/>
              </a:rPr>
              <a:t> devrik formu olduğu için oldukça açık bir sonuçtur.</a:t>
            </a:r>
          </a:p>
        </p:txBody>
      </p:sp>
      <p:sp>
        <p:nvSpPr>
          <p:cNvPr id="3" name="Başlık 2">
            <a:extLst>
              <a:ext uri="{FF2B5EF4-FFF2-40B4-BE49-F238E27FC236}">
                <a16:creationId xmlns:a16="http://schemas.microsoft.com/office/drawing/2014/main" id="{A67C72A9-6F2C-EDA8-7FC1-F47ED264D736}"/>
              </a:ext>
            </a:extLst>
          </p:cNvPr>
          <p:cNvSpPr>
            <a:spLocks noGrp="1"/>
          </p:cNvSpPr>
          <p:nvPr>
            <p:ph type="title"/>
          </p:nvPr>
        </p:nvSpPr>
        <p:spPr/>
        <p:txBody>
          <a:bodyPr/>
          <a:lstStyle/>
          <a:p>
            <a:r>
              <a:rPr lang="tr-TR" err="1"/>
              <a:t>Dualite</a:t>
            </a:r>
            <a:endParaRPr lang="tr-TR"/>
          </a:p>
        </p:txBody>
      </p:sp>
    </p:spTree>
    <p:extLst>
      <p:ext uri="{BB962C8B-B14F-4D97-AF65-F5344CB8AC3E}">
        <p14:creationId xmlns:p14="http://schemas.microsoft.com/office/powerpoint/2010/main" val="135455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C0FCF95-16D7-2680-2241-723CC239642E}"/>
              </a:ext>
            </a:extLst>
          </p:cNvPr>
          <p:cNvSpPr>
            <a:spLocks noGrp="1"/>
          </p:cNvSpPr>
          <p:nvPr>
            <p:ph idx="1"/>
          </p:nvPr>
        </p:nvSpPr>
        <p:spPr/>
        <p:txBody>
          <a:bodyPr/>
          <a:lstStyle/>
          <a:p>
            <a:r>
              <a:rPr lang="tr-TR"/>
              <a:t>Yöntem 3</a:t>
            </a:r>
          </a:p>
          <a:p>
            <a:pPr lvl="1"/>
            <a:r>
              <a:rPr lang="tr-TR"/>
              <a:t>Step 1: Primal problem, yapay değişken ekleyerek, kanonik forma çevrilir . </a:t>
            </a:r>
          </a:p>
          <a:p>
            <a:pPr lvl="1"/>
            <a:r>
              <a:rPr lang="tr-TR"/>
              <a:t>Step 2: Her bir kısıta bir değişken ilişkilendir.</a:t>
            </a:r>
          </a:p>
          <a:p>
            <a:pPr lvl="1"/>
            <a:r>
              <a:rPr lang="tr-TR"/>
              <a:t>Step 3: primal modeldeki her bir değişken için, kısıtlara ilişkilendirilmiş olan değişkenleri kullarak dual model kısıtlarını oluştur. </a:t>
            </a:r>
          </a:p>
          <a:p>
            <a:pPr lvl="1"/>
            <a:r>
              <a:rPr lang="tr-TR"/>
              <a:t>Step 4: Primal amaç fonksiyonu katsayılarını, kısıtların karşılık gelen değişkenlerine göre sağ taraf değerleri olarak kullan. </a:t>
            </a:r>
          </a:p>
          <a:p>
            <a:pPr lvl="1"/>
            <a:r>
              <a:rPr lang="tr-TR"/>
              <a:t>Step 5: Primal model sağ taraf değişkenleri dual model amaç fonksiyonu katsayıları olarak belirle.</a:t>
            </a:r>
          </a:p>
          <a:p>
            <a:pPr lvl="1"/>
            <a:endParaRPr lang="tr-TR"/>
          </a:p>
          <a:p>
            <a:pPr lvl="1"/>
            <a:endParaRPr lang="tr-TR"/>
          </a:p>
          <a:p>
            <a:endParaRPr lang="tr-TR"/>
          </a:p>
          <a:p>
            <a:endParaRPr lang="tr-TR"/>
          </a:p>
          <a:p>
            <a:endParaRPr lang="tr-TR"/>
          </a:p>
        </p:txBody>
      </p:sp>
      <p:sp>
        <p:nvSpPr>
          <p:cNvPr id="3" name="Başlık 2">
            <a:extLst>
              <a:ext uri="{FF2B5EF4-FFF2-40B4-BE49-F238E27FC236}">
                <a16:creationId xmlns:a16="http://schemas.microsoft.com/office/drawing/2014/main" id="{4DA862E7-5144-7B38-541E-D5CF5A366974}"/>
              </a:ext>
            </a:extLst>
          </p:cNvPr>
          <p:cNvSpPr>
            <a:spLocks noGrp="1"/>
          </p:cNvSpPr>
          <p:nvPr>
            <p:ph type="title"/>
          </p:nvPr>
        </p:nvSpPr>
        <p:spPr/>
        <p:txBody>
          <a:bodyPr/>
          <a:lstStyle/>
          <a:p>
            <a:r>
              <a:rPr lang="tr-TR"/>
              <a:t>Yöntem 3</a:t>
            </a:r>
          </a:p>
        </p:txBody>
      </p:sp>
    </p:spTree>
    <p:extLst>
      <p:ext uri="{BB962C8B-B14F-4D97-AF65-F5344CB8AC3E}">
        <p14:creationId xmlns:p14="http://schemas.microsoft.com/office/powerpoint/2010/main" val="3140121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D7F859-79F6-DB83-E2C7-CAEBF3BA8732}"/>
              </a:ext>
            </a:extLst>
          </p:cNvPr>
          <p:cNvSpPr>
            <a:spLocks noGrp="1"/>
          </p:cNvSpPr>
          <p:nvPr>
            <p:ph type="title"/>
          </p:nvPr>
        </p:nvSpPr>
        <p:spPr/>
        <p:txBody>
          <a:bodyPr/>
          <a:lstStyle/>
          <a:p>
            <a:r>
              <a:rPr lang="tr-TR"/>
              <a:t>Yöntem 3</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AEF9D12E-EF4E-87A2-E6A7-9C468BE05591}"/>
                  </a:ext>
                </a:extLst>
              </p:cNvPr>
              <p:cNvSpPr txBox="1"/>
              <p:nvPr/>
            </p:nvSpPr>
            <p:spPr>
              <a:xfrm>
                <a:off x="611560" y="951824"/>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4" name="Metin kutusu 3">
                <a:extLst>
                  <a:ext uri="{FF2B5EF4-FFF2-40B4-BE49-F238E27FC236}">
                    <a16:creationId xmlns:a16="http://schemas.microsoft.com/office/drawing/2014/main" id="{AEF9D12E-EF4E-87A2-E6A7-9C468BE05591}"/>
                  </a:ext>
                </a:extLst>
              </p:cNvPr>
              <p:cNvSpPr txBox="1">
                <a:spLocks noRot="1" noChangeAspect="1" noMove="1" noResize="1" noEditPoints="1" noAdjustHandles="1" noChangeArrowheads="1" noChangeShapeType="1" noTextEdit="1"/>
              </p:cNvSpPr>
              <p:nvPr/>
            </p:nvSpPr>
            <p:spPr>
              <a:xfrm>
                <a:off x="611560" y="951824"/>
                <a:ext cx="2571794" cy="276999"/>
              </a:xfrm>
              <a:prstGeom prst="rect">
                <a:avLst/>
              </a:prstGeom>
              <a:blipFill>
                <a:blip r:embed="rId2"/>
                <a:stretch>
                  <a:fillRect l="-1896" r="-711"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9BC1146-507F-2268-6EE1-89ACB87B61D6}"/>
                  </a:ext>
                </a:extLst>
              </p:cNvPr>
              <p:cNvSpPr txBox="1"/>
              <p:nvPr/>
            </p:nvSpPr>
            <p:spPr>
              <a:xfrm>
                <a:off x="611560" y="1455880"/>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5" name="Metin kutusu 4">
                <a:extLst>
                  <a:ext uri="{FF2B5EF4-FFF2-40B4-BE49-F238E27FC236}">
                    <a16:creationId xmlns:a16="http://schemas.microsoft.com/office/drawing/2014/main" id="{79BC1146-507F-2268-6EE1-89ACB87B61D6}"/>
                  </a:ext>
                </a:extLst>
              </p:cNvPr>
              <p:cNvSpPr txBox="1">
                <a:spLocks noRot="1" noChangeAspect="1" noMove="1" noResize="1" noEditPoints="1" noAdjustHandles="1" noChangeArrowheads="1" noChangeShapeType="1" noTextEdit="1"/>
              </p:cNvSpPr>
              <p:nvPr/>
            </p:nvSpPr>
            <p:spPr>
              <a:xfrm>
                <a:off x="611560" y="1455880"/>
                <a:ext cx="2098908" cy="276999"/>
              </a:xfrm>
              <a:prstGeom prst="rect">
                <a:avLst/>
              </a:prstGeom>
              <a:blipFill>
                <a:blip r:embed="rId3"/>
                <a:stretch>
                  <a:fillRect l="-2029" r="-231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409D7AC-D8E8-4C1E-6387-7E4A58E68D9E}"/>
                  </a:ext>
                </a:extLst>
              </p:cNvPr>
              <p:cNvSpPr txBox="1"/>
              <p:nvPr/>
            </p:nvSpPr>
            <p:spPr>
              <a:xfrm>
                <a:off x="611560" y="1959936"/>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6" name="Metin kutusu 5">
                <a:extLst>
                  <a:ext uri="{FF2B5EF4-FFF2-40B4-BE49-F238E27FC236}">
                    <a16:creationId xmlns:a16="http://schemas.microsoft.com/office/drawing/2014/main" id="{3409D7AC-D8E8-4C1E-6387-7E4A58E68D9E}"/>
                  </a:ext>
                </a:extLst>
              </p:cNvPr>
              <p:cNvSpPr txBox="1">
                <a:spLocks noRot="1" noChangeAspect="1" noMove="1" noResize="1" noEditPoints="1" noAdjustHandles="1" noChangeArrowheads="1" noChangeShapeType="1" noTextEdit="1"/>
              </p:cNvSpPr>
              <p:nvPr/>
            </p:nvSpPr>
            <p:spPr>
              <a:xfrm>
                <a:off x="611560" y="1959936"/>
                <a:ext cx="2355388" cy="276999"/>
              </a:xfrm>
              <a:prstGeom prst="rect">
                <a:avLst/>
              </a:prstGeom>
              <a:blipFill>
                <a:blip r:embed="rId4"/>
                <a:stretch>
                  <a:fillRect l="-1809" r="-2067"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32BD434D-1D31-BBDE-C59E-65C61FE2F457}"/>
                  </a:ext>
                </a:extLst>
              </p:cNvPr>
              <p:cNvSpPr txBox="1"/>
              <p:nvPr/>
            </p:nvSpPr>
            <p:spPr>
              <a:xfrm>
                <a:off x="598480" y="2455535"/>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7" name="Metin kutusu 6">
                <a:extLst>
                  <a:ext uri="{FF2B5EF4-FFF2-40B4-BE49-F238E27FC236}">
                    <a16:creationId xmlns:a16="http://schemas.microsoft.com/office/drawing/2014/main" id="{32BD434D-1D31-BBDE-C59E-65C61FE2F457}"/>
                  </a:ext>
                </a:extLst>
              </p:cNvPr>
              <p:cNvSpPr txBox="1">
                <a:spLocks noRot="1" noChangeAspect="1" noMove="1" noResize="1" noEditPoints="1" noAdjustHandles="1" noChangeArrowheads="1" noChangeShapeType="1" noTextEdit="1"/>
              </p:cNvSpPr>
              <p:nvPr/>
            </p:nvSpPr>
            <p:spPr>
              <a:xfrm>
                <a:off x="598480" y="2455535"/>
                <a:ext cx="2098908" cy="276999"/>
              </a:xfrm>
              <a:prstGeom prst="rect">
                <a:avLst/>
              </a:prstGeom>
              <a:blipFill>
                <a:blip r:embed="rId5"/>
                <a:stretch>
                  <a:fillRect l="-1163" r="-261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66664F6B-F986-FCA9-850C-6A97B2B734A0}"/>
                  </a:ext>
                </a:extLst>
              </p:cNvPr>
              <p:cNvSpPr txBox="1"/>
              <p:nvPr/>
            </p:nvSpPr>
            <p:spPr>
              <a:xfrm>
                <a:off x="4225040" y="966759"/>
                <a:ext cx="3922036"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m:t>
                    </m:r>
                    <m:r>
                      <a:rPr lang="tr-TR" b="0" i="1" smtClean="0">
                        <a:latin typeface="Cambria Math" panose="02040503050406030204" pitchFamily="18" charset="0"/>
                      </a:rPr>
                      <m:t>𝑀</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oMath>
                </a14:m>
                <a:r>
                  <a:rPr lang="tr-TR"/>
                  <a:t> </a:t>
                </a:r>
                <a14:m>
                  <m:oMath xmlns:m="http://schemas.openxmlformats.org/officeDocument/2006/math">
                    <m:r>
                      <a:rPr lang="tr-TR" i="1">
                        <a:latin typeface="Cambria Math" panose="02040503050406030204" pitchFamily="18" charset="0"/>
                      </a:rPr>
                      <m:t>+</m:t>
                    </m:r>
                    <m:r>
                      <a:rPr lang="tr-TR" i="1">
                        <a:latin typeface="Cambria Math" panose="02040503050406030204" pitchFamily="18" charset="0"/>
                      </a:rPr>
                      <m:t>𝑀</m:t>
                    </m:r>
                    <m:sSub>
                      <m:sSubPr>
                        <m:ctrlPr>
                          <a:rPr lang="tr-TR" i="1">
                            <a:latin typeface="Cambria Math" panose="02040503050406030204" pitchFamily="18" charset="0"/>
                          </a:rPr>
                        </m:ctrlPr>
                      </m:sSubPr>
                      <m:e>
                        <m:r>
                          <a:rPr lang="tr-TR" i="1">
                            <a:latin typeface="Cambria Math" panose="02040503050406030204" pitchFamily="18" charset="0"/>
                          </a:rPr>
                          <m:t>𝐴</m:t>
                        </m:r>
                      </m:e>
                      <m:sub>
                        <m:r>
                          <a:rPr lang="tr-TR" b="0" i="1" smtClean="0">
                            <a:latin typeface="Cambria Math" panose="02040503050406030204" pitchFamily="18" charset="0"/>
                          </a:rPr>
                          <m:t>2</m:t>
                        </m:r>
                      </m:sub>
                    </m:sSub>
                  </m:oMath>
                </a14:m>
                <a:endParaRPr lang="tr-TR"/>
              </a:p>
            </p:txBody>
          </p:sp>
        </mc:Choice>
        <mc:Fallback xmlns="">
          <p:sp>
            <p:nvSpPr>
              <p:cNvPr id="8" name="Metin kutusu 7">
                <a:extLst>
                  <a:ext uri="{FF2B5EF4-FFF2-40B4-BE49-F238E27FC236}">
                    <a16:creationId xmlns:a16="http://schemas.microsoft.com/office/drawing/2014/main" id="{66664F6B-F986-FCA9-850C-6A97B2B734A0}"/>
                  </a:ext>
                </a:extLst>
              </p:cNvPr>
              <p:cNvSpPr txBox="1">
                <a:spLocks noRot="1" noChangeAspect="1" noMove="1" noResize="1" noEditPoints="1" noAdjustHandles="1" noChangeArrowheads="1" noChangeShapeType="1" noTextEdit="1"/>
              </p:cNvSpPr>
              <p:nvPr/>
            </p:nvSpPr>
            <p:spPr>
              <a:xfrm>
                <a:off x="4225040" y="966759"/>
                <a:ext cx="3922036" cy="276999"/>
              </a:xfrm>
              <a:prstGeom prst="rect">
                <a:avLst/>
              </a:prstGeom>
              <a:blipFill>
                <a:blip r:embed="rId6"/>
                <a:stretch>
                  <a:fillRect l="-2177" r="-622"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02874D-C7E9-272F-EBFB-861216FC7B87}"/>
                  </a:ext>
                </a:extLst>
              </p:cNvPr>
              <p:cNvSpPr txBox="1"/>
              <p:nvPr/>
            </p:nvSpPr>
            <p:spPr>
              <a:xfrm>
                <a:off x="4225040" y="1470815"/>
                <a:ext cx="3452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=60 →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oMath>
                  </m:oMathPara>
                </a14:m>
                <a:endParaRPr lang="tr-TR"/>
              </a:p>
            </p:txBody>
          </p:sp>
        </mc:Choice>
        <mc:Fallback xmlns="">
          <p:sp>
            <p:nvSpPr>
              <p:cNvPr id="9" name="Metin kutusu 8">
                <a:extLst>
                  <a:ext uri="{FF2B5EF4-FFF2-40B4-BE49-F238E27FC236}">
                    <a16:creationId xmlns:a16="http://schemas.microsoft.com/office/drawing/2014/main" id="{B702874D-C7E9-272F-EBFB-861216FC7B87}"/>
                  </a:ext>
                </a:extLst>
              </p:cNvPr>
              <p:cNvSpPr txBox="1">
                <a:spLocks noRot="1" noChangeAspect="1" noMove="1" noResize="1" noEditPoints="1" noAdjustHandles="1" noChangeArrowheads="1" noChangeShapeType="1" noTextEdit="1"/>
              </p:cNvSpPr>
              <p:nvPr/>
            </p:nvSpPr>
            <p:spPr>
              <a:xfrm>
                <a:off x="4225040" y="1470815"/>
                <a:ext cx="3452227" cy="276999"/>
              </a:xfrm>
              <a:prstGeom prst="rect">
                <a:avLst/>
              </a:prstGeom>
              <a:blipFill>
                <a:blip r:embed="rId7"/>
                <a:stretch>
                  <a:fillRect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81B14AEE-9634-5399-B61F-94A4187B4648}"/>
                  </a:ext>
                </a:extLst>
              </p:cNvPr>
              <p:cNvSpPr txBox="1"/>
              <p:nvPr/>
            </p:nvSpPr>
            <p:spPr>
              <a:xfrm>
                <a:off x="4225040" y="1974871"/>
                <a:ext cx="4177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2</m:t>
                          </m:r>
                        </m:sub>
                      </m:sSub>
                    </m:oMath>
                  </m:oMathPara>
                </a14:m>
                <a:endParaRPr lang="tr-TR"/>
              </a:p>
            </p:txBody>
          </p:sp>
        </mc:Choice>
        <mc:Fallback xmlns="">
          <p:sp>
            <p:nvSpPr>
              <p:cNvPr id="10" name="Metin kutusu 9">
                <a:extLst>
                  <a:ext uri="{FF2B5EF4-FFF2-40B4-BE49-F238E27FC236}">
                    <a16:creationId xmlns:a16="http://schemas.microsoft.com/office/drawing/2014/main" id="{81B14AEE-9634-5399-B61F-94A4187B4648}"/>
                  </a:ext>
                </a:extLst>
              </p:cNvPr>
              <p:cNvSpPr txBox="1">
                <a:spLocks noRot="1" noChangeAspect="1" noMove="1" noResize="1" noEditPoints="1" noAdjustHandles="1" noChangeArrowheads="1" noChangeShapeType="1" noTextEdit="1"/>
              </p:cNvSpPr>
              <p:nvPr/>
            </p:nvSpPr>
            <p:spPr>
              <a:xfrm>
                <a:off x="4225040" y="1974871"/>
                <a:ext cx="4177682" cy="276999"/>
              </a:xfrm>
              <a:prstGeom prst="rect">
                <a:avLst/>
              </a:prstGeom>
              <a:blipFill>
                <a:blip r:embed="rId8"/>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393417BE-4DA0-416B-F611-1F4DCFDBC1F3}"/>
                  </a:ext>
                </a:extLst>
              </p:cNvPr>
              <p:cNvSpPr txBox="1"/>
              <p:nvPr/>
            </p:nvSpPr>
            <p:spPr>
              <a:xfrm>
                <a:off x="4211960" y="2470470"/>
                <a:ext cx="32486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1" name="Metin kutusu 10">
                <a:extLst>
                  <a:ext uri="{FF2B5EF4-FFF2-40B4-BE49-F238E27FC236}">
                    <a16:creationId xmlns:a16="http://schemas.microsoft.com/office/drawing/2014/main" id="{393417BE-4DA0-416B-F611-1F4DCFDBC1F3}"/>
                  </a:ext>
                </a:extLst>
              </p:cNvPr>
              <p:cNvSpPr txBox="1">
                <a:spLocks noRot="1" noChangeAspect="1" noMove="1" noResize="1" noEditPoints="1" noAdjustHandles="1" noChangeArrowheads="1" noChangeShapeType="1" noTextEdit="1"/>
              </p:cNvSpPr>
              <p:nvPr/>
            </p:nvSpPr>
            <p:spPr>
              <a:xfrm>
                <a:off x="4211960" y="2470470"/>
                <a:ext cx="3248646" cy="276999"/>
              </a:xfrm>
              <a:prstGeom prst="rect">
                <a:avLst/>
              </a:prstGeom>
              <a:blipFill>
                <a:blip r:embed="rId9"/>
                <a:stretch>
                  <a:fillRect l="-563" r="-18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D3948E3A-F848-17E4-5E14-930B1A96D519}"/>
                  </a:ext>
                </a:extLst>
              </p:cNvPr>
              <p:cNvSpPr txBox="1"/>
              <p:nvPr/>
            </p:nvSpPr>
            <p:spPr>
              <a:xfrm>
                <a:off x="4297049" y="3112064"/>
                <a:ext cx="32800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+120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+150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D3948E3A-F848-17E4-5E14-930B1A96D519}"/>
                  </a:ext>
                </a:extLst>
              </p:cNvPr>
              <p:cNvSpPr txBox="1">
                <a:spLocks noRot="1" noChangeAspect="1" noMove="1" noResize="1" noEditPoints="1" noAdjustHandles="1" noChangeArrowheads="1" noChangeShapeType="1" noTextEdit="1"/>
              </p:cNvSpPr>
              <p:nvPr/>
            </p:nvSpPr>
            <p:spPr>
              <a:xfrm>
                <a:off x="4297049" y="3112064"/>
                <a:ext cx="3280000" cy="276999"/>
              </a:xfrm>
              <a:prstGeom prst="rect">
                <a:avLst/>
              </a:prstGeom>
              <a:blipFill>
                <a:blip r:embed="rId10"/>
                <a:stretch>
                  <a:fillRect l="-1301" r="-186"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A4875712-E260-5BAC-6FC8-5FB8237511DF}"/>
                  </a:ext>
                </a:extLst>
              </p:cNvPr>
              <p:cNvSpPr txBox="1"/>
              <p:nvPr/>
            </p:nvSpPr>
            <p:spPr>
              <a:xfrm>
                <a:off x="4283969" y="3445174"/>
                <a:ext cx="2726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2</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3" name="Metin kutusu 12">
                <a:extLst>
                  <a:ext uri="{FF2B5EF4-FFF2-40B4-BE49-F238E27FC236}">
                    <a16:creationId xmlns:a16="http://schemas.microsoft.com/office/drawing/2014/main" id="{A4875712-E260-5BAC-6FC8-5FB8237511DF}"/>
                  </a:ext>
                </a:extLst>
              </p:cNvPr>
              <p:cNvSpPr txBox="1">
                <a:spLocks noRot="1" noChangeAspect="1" noMove="1" noResize="1" noEditPoints="1" noAdjustHandles="1" noChangeArrowheads="1" noChangeShapeType="1" noTextEdit="1"/>
              </p:cNvSpPr>
              <p:nvPr/>
            </p:nvSpPr>
            <p:spPr>
              <a:xfrm>
                <a:off x="4283969" y="3445174"/>
                <a:ext cx="2726259" cy="276999"/>
              </a:xfrm>
              <a:prstGeom prst="rect">
                <a:avLst/>
              </a:prstGeom>
              <a:blipFill>
                <a:blip r:embed="rId11"/>
                <a:stretch>
                  <a:fillRect l="-895" r="-1566"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730EF8B-695A-DE00-60E7-0F1DED65E819}"/>
                  </a:ext>
                </a:extLst>
              </p:cNvPr>
              <p:cNvSpPr txBox="1"/>
              <p:nvPr/>
            </p:nvSpPr>
            <p:spPr>
              <a:xfrm>
                <a:off x="4283968" y="3901446"/>
                <a:ext cx="26033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≤2</m:t>
                      </m:r>
                    </m:oMath>
                  </m:oMathPara>
                </a14:m>
                <a:endParaRPr lang="tr-TR"/>
              </a:p>
            </p:txBody>
          </p:sp>
        </mc:Choice>
        <mc:Fallback xmlns="">
          <p:sp>
            <p:nvSpPr>
              <p:cNvPr id="14" name="Metin kutusu 13">
                <a:extLst>
                  <a:ext uri="{FF2B5EF4-FFF2-40B4-BE49-F238E27FC236}">
                    <a16:creationId xmlns:a16="http://schemas.microsoft.com/office/drawing/2014/main" id="{A730EF8B-695A-DE00-60E7-0F1DED65E819}"/>
                  </a:ext>
                </a:extLst>
              </p:cNvPr>
              <p:cNvSpPr txBox="1">
                <a:spLocks noRot="1" noChangeAspect="1" noMove="1" noResize="1" noEditPoints="1" noAdjustHandles="1" noChangeArrowheads="1" noChangeShapeType="1" noTextEdit="1"/>
              </p:cNvSpPr>
              <p:nvPr/>
            </p:nvSpPr>
            <p:spPr>
              <a:xfrm>
                <a:off x="4283968" y="3901446"/>
                <a:ext cx="2603340" cy="276999"/>
              </a:xfrm>
              <a:prstGeom prst="rect">
                <a:avLst/>
              </a:prstGeom>
              <a:blipFill>
                <a:blip r:embed="rId12"/>
                <a:stretch>
                  <a:fillRect l="-937" r="-1639"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28744A23-572B-95C6-AB3D-A3F98E31E7A3}"/>
                  </a:ext>
                </a:extLst>
              </p:cNvPr>
              <p:cNvSpPr txBox="1"/>
              <p:nvPr/>
            </p:nvSpPr>
            <p:spPr>
              <a:xfrm>
                <a:off x="4297049" y="4382569"/>
                <a:ext cx="28598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3</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15" name="Metin kutusu 14">
                <a:extLst>
                  <a:ext uri="{FF2B5EF4-FFF2-40B4-BE49-F238E27FC236}">
                    <a16:creationId xmlns:a16="http://schemas.microsoft.com/office/drawing/2014/main" id="{28744A23-572B-95C6-AB3D-A3F98E31E7A3}"/>
                  </a:ext>
                </a:extLst>
              </p:cNvPr>
              <p:cNvSpPr txBox="1">
                <a:spLocks noRot="1" noChangeAspect="1" noMove="1" noResize="1" noEditPoints="1" noAdjustHandles="1" noChangeArrowheads="1" noChangeShapeType="1" noTextEdit="1"/>
              </p:cNvSpPr>
              <p:nvPr/>
            </p:nvSpPr>
            <p:spPr>
              <a:xfrm>
                <a:off x="4297049" y="4382569"/>
                <a:ext cx="2859822" cy="276999"/>
              </a:xfrm>
              <a:prstGeom prst="rect">
                <a:avLst/>
              </a:prstGeom>
              <a:blipFill>
                <a:blip r:embed="rId13"/>
                <a:stretch>
                  <a:fillRect l="-640" r="-1493"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6F72C976-771F-1A6A-DAB8-32A841926ADA}"/>
                  </a:ext>
                </a:extLst>
              </p:cNvPr>
              <p:cNvSpPr txBox="1"/>
              <p:nvPr/>
            </p:nvSpPr>
            <p:spPr>
              <a:xfrm>
                <a:off x="4297049" y="4876459"/>
                <a:ext cx="1505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m:oMathPara>
                </a14:m>
                <a:endParaRPr lang="tr-TR"/>
              </a:p>
            </p:txBody>
          </p:sp>
        </mc:Choice>
        <mc:Fallback xmlns="">
          <p:sp>
            <p:nvSpPr>
              <p:cNvPr id="16" name="Metin kutusu 15">
                <a:extLst>
                  <a:ext uri="{FF2B5EF4-FFF2-40B4-BE49-F238E27FC236}">
                    <a16:creationId xmlns:a16="http://schemas.microsoft.com/office/drawing/2014/main" id="{6F72C976-771F-1A6A-DAB8-32A841926ADA}"/>
                  </a:ext>
                </a:extLst>
              </p:cNvPr>
              <p:cNvSpPr txBox="1">
                <a:spLocks noRot="1" noChangeAspect="1" noMove="1" noResize="1" noEditPoints="1" noAdjustHandles="1" noChangeArrowheads="1" noChangeShapeType="1" noTextEdit="1"/>
              </p:cNvSpPr>
              <p:nvPr/>
            </p:nvSpPr>
            <p:spPr>
              <a:xfrm>
                <a:off x="4297049" y="4876459"/>
                <a:ext cx="1505925" cy="276999"/>
              </a:xfrm>
              <a:prstGeom prst="rect">
                <a:avLst/>
              </a:prstGeom>
              <a:blipFill>
                <a:blip r:embed="rId14"/>
                <a:stretch>
                  <a:fillRect l="-3644" r="-2834"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1B2588B1-DF9D-355E-415D-E97596470FA2}"/>
                  </a:ext>
                </a:extLst>
              </p:cNvPr>
              <p:cNvSpPr txBox="1"/>
              <p:nvPr/>
            </p:nvSpPr>
            <p:spPr>
              <a:xfrm>
                <a:off x="4297049" y="5231849"/>
                <a:ext cx="16011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7" name="Metin kutusu 16">
                <a:extLst>
                  <a:ext uri="{FF2B5EF4-FFF2-40B4-BE49-F238E27FC236}">
                    <a16:creationId xmlns:a16="http://schemas.microsoft.com/office/drawing/2014/main" id="{1B2588B1-DF9D-355E-415D-E97596470FA2}"/>
                  </a:ext>
                </a:extLst>
              </p:cNvPr>
              <p:cNvSpPr txBox="1">
                <a:spLocks noRot="1" noChangeAspect="1" noMove="1" noResize="1" noEditPoints="1" noAdjustHandles="1" noChangeArrowheads="1" noChangeShapeType="1" noTextEdit="1"/>
              </p:cNvSpPr>
              <p:nvPr/>
            </p:nvSpPr>
            <p:spPr>
              <a:xfrm>
                <a:off x="4297049" y="5231849"/>
                <a:ext cx="1601143" cy="276999"/>
              </a:xfrm>
              <a:prstGeom prst="rect">
                <a:avLst/>
              </a:prstGeom>
              <a:blipFill>
                <a:blip r:embed="rId15"/>
                <a:stretch>
                  <a:fillRect l="-3422" r="-2662"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0308D964-67F8-3CB0-F882-4FB6D122E1E7}"/>
                  </a:ext>
                </a:extLst>
              </p:cNvPr>
              <p:cNvSpPr txBox="1"/>
              <p:nvPr/>
            </p:nvSpPr>
            <p:spPr>
              <a:xfrm>
                <a:off x="4297049" y="5619392"/>
                <a:ext cx="14078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8" name="Metin kutusu 17">
                <a:extLst>
                  <a:ext uri="{FF2B5EF4-FFF2-40B4-BE49-F238E27FC236}">
                    <a16:creationId xmlns:a16="http://schemas.microsoft.com/office/drawing/2014/main" id="{0308D964-67F8-3CB0-F882-4FB6D122E1E7}"/>
                  </a:ext>
                </a:extLst>
              </p:cNvPr>
              <p:cNvSpPr txBox="1">
                <a:spLocks noRot="1" noChangeAspect="1" noMove="1" noResize="1" noEditPoints="1" noAdjustHandles="1" noChangeArrowheads="1" noChangeShapeType="1" noTextEdit="1"/>
              </p:cNvSpPr>
              <p:nvPr/>
            </p:nvSpPr>
            <p:spPr>
              <a:xfrm>
                <a:off x="4297049" y="5619392"/>
                <a:ext cx="1407821" cy="276999"/>
              </a:xfrm>
              <a:prstGeom prst="rect">
                <a:avLst/>
              </a:prstGeom>
              <a:blipFill>
                <a:blip r:embed="rId16"/>
                <a:stretch>
                  <a:fillRect l="-3896" r="-3463"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5D00F668-7839-7CAD-68CF-1E0C29BE4689}"/>
                  </a:ext>
                </a:extLst>
              </p:cNvPr>
              <p:cNvSpPr txBox="1"/>
              <p:nvPr/>
            </p:nvSpPr>
            <p:spPr>
              <a:xfrm>
                <a:off x="4351551" y="6093296"/>
                <a:ext cx="15165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m:oMathPara>
                </a14:m>
                <a:endParaRPr lang="tr-TR"/>
              </a:p>
            </p:txBody>
          </p:sp>
        </mc:Choice>
        <mc:Fallback xmlns="">
          <p:sp>
            <p:nvSpPr>
              <p:cNvPr id="19" name="Metin kutusu 18">
                <a:extLst>
                  <a:ext uri="{FF2B5EF4-FFF2-40B4-BE49-F238E27FC236}">
                    <a16:creationId xmlns:a16="http://schemas.microsoft.com/office/drawing/2014/main" id="{5D00F668-7839-7CAD-68CF-1E0C29BE4689}"/>
                  </a:ext>
                </a:extLst>
              </p:cNvPr>
              <p:cNvSpPr txBox="1">
                <a:spLocks noRot="1" noChangeAspect="1" noMove="1" noResize="1" noEditPoints="1" noAdjustHandles="1" noChangeArrowheads="1" noChangeShapeType="1" noTextEdit="1"/>
              </p:cNvSpPr>
              <p:nvPr/>
            </p:nvSpPr>
            <p:spPr>
              <a:xfrm>
                <a:off x="4351551" y="6093296"/>
                <a:ext cx="1516569" cy="276999"/>
              </a:xfrm>
              <a:prstGeom prst="rect">
                <a:avLst/>
              </a:prstGeom>
              <a:blipFill>
                <a:blip r:embed="rId17"/>
                <a:stretch>
                  <a:fillRect l="-3614" r="-2410" b="-26667"/>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6DAAF6F-8EE1-BCD5-A826-AA1C49ECFA59}"/>
              </a:ext>
            </a:extLst>
          </p:cNvPr>
          <p:cNvSpPr txBox="1"/>
          <p:nvPr/>
        </p:nvSpPr>
        <p:spPr>
          <a:xfrm>
            <a:off x="5898192" y="4876459"/>
            <a:ext cx="3085343" cy="276999"/>
          </a:xfrm>
          <a:prstGeom prst="rect">
            <a:avLst/>
          </a:prstGeom>
          <a:noFill/>
        </p:spPr>
        <p:txBody>
          <a:bodyPr wrap="square" rtlCol="0">
            <a:spAutoFit/>
          </a:bodyPr>
          <a:lstStyle/>
          <a:p>
            <a:r>
              <a:rPr lang="tr-TR" sz="1200"/>
              <a:t>Bir sınırlama tanımlamaz, y1 sınırlandırılmamış.</a:t>
            </a:r>
          </a:p>
        </p:txBody>
      </p:sp>
      <p:sp>
        <p:nvSpPr>
          <p:cNvPr id="21" name="Metin kutusu 20">
            <a:extLst>
              <a:ext uri="{FF2B5EF4-FFF2-40B4-BE49-F238E27FC236}">
                <a16:creationId xmlns:a16="http://schemas.microsoft.com/office/drawing/2014/main" id="{0262D67C-7FEE-C996-07BF-0F6DDD2ECED8}"/>
              </a:ext>
            </a:extLst>
          </p:cNvPr>
          <p:cNvSpPr txBox="1"/>
          <p:nvPr/>
        </p:nvSpPr>
        <p:spPr>
          <a:xfrm>
            <a:off x="5868120" y="6116824"/>
            <a:ext cx="3085343" cy="276999"/>
          </a:xfrm>
          <a:prstGeom prst="rect">
            <a:avLst/>
          </a:prstGeom>
          <a:noFill/>
        </p:spPr>
        <p:txBody>
          <a:bodyPr wrap="square" rtlCol="0">
            <a:spAutoFit/>
          </a:bodyPr>
          <a:lstStyle/>
          <a:p>
            <a:r>
              <a:rPr lang="tr-TR" sz="1200"/>
              <a:t>Geçersiz, fazla kısıt. </a:t>
            </a:r>
          </a:p>
        </p:txBody>
      </p:sp>
    </p:spTree>
    <p:extLst>
      <p:ext uri="{BB962C8B-B14F-4D97-AF65-F5344CB8AC3E}">
        <p14:creationId xmlns:p14="http://schemas.microsoft.com/office/powerpoint/2010/main" val="366395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36A7F52-8C2C-D9F9-09B8-B98254C05827}"/>
              </a:ext>
            </a:extLst>
          </p:cNvPr>
          <p:cNvSpPr>
            <a:spLocks noGrp="1"/>
          </p:cNvSpPr>
          <p:nvPr>
            <p:ph type="title"/>
          </p:nvPr>
        </p:nvSpPr>
        <p:spPr/>
        <p:txBody>
          <a:bodyPr/>
          <a:lstStyle/>
          <a:p>
            <a:r>
              <a:rPr lang="tr-TR"/>
              <a:t>Yöntemler</a:t>
            </a:r>
          </a:p>
        </p:txBody>
      </p:sp>
      <p:pic>
        <p:nvPicPr>
          <p:cNvPr id="5" name="Resim 4">
            <a:extLst>
              <a:ext uri="{FF2B5EF4-FFF2-40B4-BE49-F238E27FC236}">
                <a16:creationId xmlns:a16="http://schemas.microsoft.com/office/drawing/2014/main" id="{DF4ABB57-5467-D6BB-94F2-E8A6302F278A}"/>
              </a:ext>
            </a:extLst>
          </p:cNvPr>
          <p:cNvPicPr>
            <a:picLocks noChangeAspect="1"/>
          </p:cNvPicPr>
          <p:nvPr/>
        </p:nvPicPr>
        <p:blipFill>
          <a:blip r:embed="rId2"/>
          <a:stretch>
            <a:fillRect/>
          </a:stretch>
        </p:blipFill>
        <p:spPr>
          <a:xfrm>
            <a:off x="179512" y="836712"/>
            <a:ext cx="8318425" cy="5730929"/>
          </a:xfrm>
          <a:prstGeom prst="rect">
            <a:avLst/>
          </a:prstGeom>
        </p:spPr>
      </p:pic>
      <p:sp>
        <p:nvSpPr>
          <p:cNvPr id="6" name="Dikdörtgen 5">
            <a:extLst>
              <a:ext uri="{FF2B5EF4-FFF2-40B4-BE49-F238E27FC236}">
                <a16:creationId xmlns:a16="http://schemas.microsoft.com/office/drawing/2014/main" id="{CAE126B6-BA14-F6D1-F586-E7241BCC5B4A}"/>
              </a:ext>
            </a:extLst>
          </p:cNvPr>
          <p:cNvSpPr/>
          <p:nvPr/>
        </p:nvSpPr>
        <p:spPr>
          <a:xfrm>
            <a:off x="395536" y="5517232"/>
            <a:ext cx="100811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9181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B6816C1-E073-A845-B8D6-B68F87699AF6}"/>
              </a:ext>
            </a:extLst>
          </p:cNvPr>
          <p:cNvSpPr>
            <a:spLocks noGrp="1"/>
          </p:cNvSpPr>
          <p:nvPr>
            <p:ph idx="1"/>
          </p:nvPr>
        </p:nvSpPr>
        <p:spPr>
          <a:xfrm>
            <a:off x="395536" y="1484784"/>
            <a:ext cx="8402525" cy="1008112"/>
          </a:xfrm>
        </p:spPr>
        <p:txBody>
          <a:bodyPr/>
          <a:lstStyle/>
          <a:p>
            <a:r>
              <a:rPr lang="tr-TR"/>
              <a:t>Dual değişken ilgili kısıt kaynağındaki bir birim değişimin amaç fonksiyonunda meydana getireceği değişikliği ifade eder. </a:t>
            </a:r>
          </a:p>
          <a:p>
            <a:endParaRPr lang="tr-TR"/>
          </a:p>
          <a:p>
            <a:endParaRPr lang="tr-TR"/>
          </a:p>
          <a:p>
            <a:endParaRPr lang="tr-TR"/>
          </a:p>
        </p:txBody>
      </p:sp>
      <p:sp>
        <p:nvSpPr>
          <p:cNvPr id="3" name="Başlık 2">
            <a:extLst>
              <a:ext uri="{FF2B5EF4-FFF2-40B4-BE49-F238E27FC236}">
                <a16:creationId xmlns:a16="http://schemas.microsoft.com/office/drawing/2014/main" id="{692F1FCB-03AC-6BEB-80CC-48A9E77A3B1E}"/>
              </a:ext>
            </a:extLst>
          </p:cNvPr>
          <p:cNvSpPr>
            <a:spLocks noGrp="1"/>
          </p:cNvSpPr>
          <p:nvPr>
            <p:ph type="title"/>
          </p:nvPr>
        </p:nvSpPr>
        <p:spPr/>
        <p:txBody>
          <a:bodyPr/>
          <a:lstStyle/>
          <a:p>
            <a:r>
              <a:rPr lang="tr-TR"/>
              <a:t>Ekonomik Anlamı</a:t>
            </a:r>
          </a:p>
        </p:txBody>
      </p:sp>
      <mc:AlternateContent xmlns:mc="http://schemas.openxmlformats.org/markup-compatibility/2006" xmlns:a14="http://schemas.microsoft.com/office/drawing/2010/main">
        <mc:Choice Requires="a14">
          <p:sp>
            <p:nvSpPr>
              <p:cNvPr id="4" name="Dikdörtgen 3">
                <a:extLst>
                  <a:ext uri="{FF2B5EF4-FFF2-40B4-BE49-F238E27FC236}">
                    <a16:creationId xmlns:a16="http://schemas.microsoft.com/office/drawing/2014/main" id="{06C37B42-EBA1-E375-9922-39DCB0E18010}"/>
                  </a:ext>
                </a:extLst>
              </p:cNvPr>
              <p:cNvSpPr/>
              <p:nvPr/>
            </p:nvSpPr>
            <p:spPr>
              <a:xfrm>
                <a:off x="611560" y="2348880"/>
                <a:ext cx="3096344" cy="1490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𝑀𝑎𝑘𝑠</m:t>
                      </m:r>
                      <m:r>
                        <a:rPr lang="tr-TR" b="0" i="1" smtClean="0">
                          <a:solidFill>
                            <a:schemeClr val="tx1"/>
                          </a:solidFill>
                          <a:latin typeface="Cambria Math" panose="02040503050406030204" pitchFamily="18" charset="0"/>
                        </a:rPr>
                        <m:t> </m:t>
                      </m:r>
                      <m:r>
                        <a:rPr lang="tr-TR" b="0" i="1" smtClean="0">
                          <a:solidFill>
                            <a:schemeClr val="tx1"/>
                          </a:solidFill>
                          <a:latin typeface="Cambria Math" panose="02040503050406030204" pitchFamily="18" charset="0"/>
                        </a:rPr>
                        <m:t>𝑍</m:t>
                      </m:r>
                      <m:r>
                        <a:rPr lang="tr-TR" b="0" i="1" smtClean="0">
                          <a:solidFill>
                            <a:schemeClr val="tx1"/>
                          </a:solidFill>
                          <a:latin typeface="Cambria Math" panose="02040503050406030204" pitchFamily="18" charset="0"/>
                        </a:rPr>
                        <m:t>=5</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+4</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oMath>
                  </m:oMathPara>
                </a14:m>
                <a:endParaRPr lang="tr-TR">
                  <a:solidFill>
                    <a:schemeClr val="tx1"/>
                  </a:solidFill>
                </a:endParaRPr>
              </a:p>
              <a:p>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6</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+4</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≤24</m:t>
                      </m:r>
                    </m:oMath>
                  </m:oMathPara>
                </a14:m>
                <a:endParaRPr lang="tr-TR" b="0">
                  <a:solidFill>
                    <a:schemeClr val="tx1"/>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+2</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≤6</m:t>
                      </m:r>
                    </m:oMath>
                  </m:oMathPara>
                </a14:m>
                <a:endParaRPr lang="tr-TR">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≤1</m:t>
                      </m:r>
                    </m:oMath>
                  </m:oMathPara>
                </a14:m>
                <a:endParaRPr lang="tr-TR">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≤2</m:t>
                      </m:r>
                    </m:oMath>
                  </m:oMathPara>
                </a14:m>
                <a:endParaRPr lang="tr-TR">
                  <a:solidFill>
                    <a:schemeClr val="tx1"/>
                  </a:solidFill>
                </a:endParaRPr>
              </a:p>
            </p:txBody>
          </p:sp>
        </mc:Choice>
        <mc:Fallback xmlns="">
          <p:sp>
            <p:nvSpPr>
              <p:cNvPr id="4" name="Dikdörtgen 3">
                <a:extLst>
                  <a:ext uri="{FF2B5EF4-FFF2-40B4-BE49-F238E27FC236}">
                    <a16:creationId xmlns:a16="http://schemas.microsoft.com/office/drawing/2014/main" id="{06C37B42-EBA1-E375-9922-39DCB0E18010}"/>
                  </a:ext>
                </a:extLst>
              </p:cNvPr>
              <p:cNvSpPr>
                <a:spLocks noRot="1" noChangeAspect="1" noMove="1" noResize="1" noEditPoints="1" noAdjustHandles="1" noChangeArrowheads="1" noChangeShapeType="1" noTextEdit="1"/>
              </p:cNvSpPr>
              <p:nvPr/>
            </p:nvSpPr>
            <p:spPr>
              <a:xfrm>
                <a:off x="611560" y="2348880"/>
                <a:ext cx="3096344" cy="1490464"/>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Dikdörtgen 4">
                <a:extLst>
                  <a:ext uri="{FF2B5EF4-FFF2-40B4-BE49-F238E27FC236}">
                    <a16:creationId xmlns:a16="http://schemas.microsoft.com/office/drawing/2014/main" id="{D0C670FD-D6D8-5FE7-4F51-E2FE9854D271}"/>
                  </a:ext>
                </a:extLst>
              </p:cNvPr>
              <p:cNvSpPr/>
              <p:nvPr/>
            </p:nvSpPr>
            <p:spPr>
              <a:xfrm>
                <a:off x="4777558" y="2348880"/>
                <a:ext cx="3096344" cy="1490464"/>
              </a:xfrm>
              <a:prstGeom prst="rect">
                <a:avLst/>
              </a:prstGeom>
              <a:solidFill>
                <a:schemeClr val="tx1">
                  <a:alpha val="9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b="0"/>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≥5</m:t>
                      </m:r>
                    </m:oMath>
                  </m:oMathPara>
                </a14:m>
                <a:endParaRPr lang="tr-TR" b="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5" name="Dikdörtgen 4">
                <a:extLst>
                  <a:ext uri="{FF2B5EF4-FFF2-40B4-BE49-F238E27FC236}">
                    <a16:creationId xmlns:a16="http://schemas.microsoft.com/office/drawing/2014/main" id="{D0C670FD-D6D8-5FE7-4F51-E2FE9854D271}"/>
                  </a:ext>
                </a:extLst>
              </p:cNvPr>
              <p:cNvSpPr>
                <a:spLocks noRot="1" noChangeAspect="1" noMove="1" noResize="1" noEditPoints="1" noAdjustHandles="1" noChangeArrowheads="1" noChangeShapeType="1" noTextEdit="1"/>
              </p:cNvSpPr>
              <p:nvPr/>
            </p:nvSpPr>
            <p:spPr>
              <a:xfrm>
                <a:off x="4777558" y="2348880"/>
                <a:ext cx="3096344" cy="1490464"/>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3883A49-B1BA-469F-524A-C562A43F0123}"/>
                  </a:ext>
                </a:extLst>
              </p:cNvPr>
              <p:cNvSpPr txBox="1"/>
              <p:nvPr/>
            </p:nvSpPr>
            <p:spPr>
              <a:xfrm>
                <a:off x="4777558" y="4005064"/>
                <a:ext cx="3250826" cy="369332"/>
              </a:xfrm>
              <a:prstGeom prst="rect">
                <a:avLst/>
              </a:prstGeom>
              <a:noFill/>
            </p:spPr>
            <p:txBody>
              <a:bodyPr wrap="none" rtlCol="0">
                <a:spAutoFit/>
              </a:bodyPr>
              <a:lstStyle/>
              <a:p>
                <a:r>
                  <a:rPr lang="tr-TR"/>
                  <a:t>Çözüldüğünde: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=.75,</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rPr>
                      <m:t>=.5</m:t>
                    </m:r>
                  </m:oMath>
                </a14:m>
                <a:endParaRPr lang="tr-TR"/>
              </a:p>
            </p:txBody>
          </p:sp>
        </mc:Choice>
        <mc:Fallback xmlns="">
          <p:sp>
            <p:nvSpPr>
              <p:cNvPr id="6" name="Metin kutusu 5">
                <a:extLst>
                  <a:ext uri="{FF2B5EF4-FFF2-40B4-BE49-F238E27FC236}">
                    <a16:creationId xmlns:a16="http://schemas.microsoft.com/office/drawing/2014/main" id="{93883A49-B1BA-469F-524A-C562A43F0123}"/>
                  </a:ext>
                </a:extLst>
              </p:cNvPr>
              <p:cNvSpPr txBox="1">
                <a:spLocks noRot="1" noChangeAspect="1" noMove="1" noResize="1" noEditPoints="1" noAdjustHandles="1" noChangeArrowheads="1" noChangeShapeType="1" noTextEdit="1"/>
              </p:cNvSpPr>
              <p:nvPr/>
            </p:nvSpPr>
            <p:spPr>
              <a:xfrm>
                <a:off x="4777558" y="4005064"/>
                <a:ext cx="3250826" cy="369332"/>
              </a:xfrm>
              <a:prstGeom prst="rect">
                <a:avLst/>
              </a:prstGeom>
              <a:blipFill>
                <a:blip r:embed="rId4"/>
                <a:stretch>
                  <a:fillRect l="-1689" t="-9836" b="-24590"/>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13A8150A-D0BA-B157-1995-C9C71A9FB668}"/>
              </a:ext>
            </a:extLst>
          </p:cNvPr>
          <p:cNvSpPr txBox="1"/>
          <p:nvPr/>
        </p:nvSpPr>
        <p:spPr>
          <a:xfrm>
            <a:off x="313331" y="4699010"/>
            <a:ext cx="5760640" cy="1754326"/>
          </a:xfrm>
          <a:prstGeom prst="rect">
            <a:avLst/>
          </a:prstGeom>
          <a:noFill/>
          <a:ln>
            <a:solidFill>
              <a:schemeClr val="accent1">
                <a:shade val="50000"/>
              </a:schemeClr>
            </a:solidFill>
          </a:ln>
        </p:spPr>
        <p:txBody>
          <a:bodyPr wrap="square" rtlCol="0">
            <a:spAutoFit/>
          </a:bodyPr>
          <a:lstStyle/>
          <a:p>
            <a:r>
              <a:rPr lang="tr-TR"/>
              <a:t>Eğer primal model birinci kısıt sağ taraf değeri bir birim artırılırsa amaç fonksiyonu 0.75 birim artar. Çünkü y1=0.75’dir ve pozitifdir. Sağ taraf değeri 25 yapılıp tekrar çözüldüğünde Z=21.75 olarak bulunur. Benzer şekilde, ikinci kısıt sağ taraf değeri 6’dan ^4’e düşürüldüğünde, Z=20 olarak bulunur. Çünkü ilgili dual değişken olan y2 değeri 0.5’dir. </a:t>
            </a:r>
          </a:p>
        </p:txBody>
      </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F9F08D51-3904-69F1-2DB2-74CDA811BEFB}"/>
                  </a:ext>
                </a:extLst>
              </p:cNvPr>
              <p:cNvSpPr txBox="1"/>
              <p:nvPr/>
            </p:nvSpPr>
            <p:spPr>
              <a:xfrm>
                <a:off x="298262" y="4009561"/>
                <a:ext cx="3985706" cy="369332"/>
              </a:xfrm>
              <a:prstGeom prst="rect">
                <a:avLst/>
              </a:prstGeom>
              <a:noFill/>
            </p:spPr>
            <p:txBody>
              <a:bodyPr wrap="none" rtlCol="0">
                <a:spAutoFit/>
              </a:bodyPr>
              <a:lstStyle/>
              <a:p>
                <a:r>
                  <a:rPr lang="tr-TR"/>
                  <a:t>Çözüldüğünde: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m:t>
                    </m:r>
                    <m:r>
                      <a:rPr lang="tr-TR" b="0" i="1" smtClean="0">
                        <a:latin typeface="Cambria Math" panose="02040503050406030204" pitchFamily="18" charset="0"/>
                      </a:rPr>
                      <m:t>1</m:t>
                    </m:r>
                    <m:r>
                      <a:rPr lang="tr-TR" i="1">
                        <a:latin typeface="Cambria Math" panose="02040503050406030204" pitchFamily="18" charset="0"/>
                      </a:rPr>
                      <m:t>.5</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=21</m:t>
                    </m:r>
                  </m:oMath>
                </a14:m>
                <a:endParaRPr lang="tr-TR"/>
              </a:p>
            </p:txBody>
          </p:sp>
        </mc:Choice>
        <mc:Fallback xmlns="">
          <p:sp>
            <p:nvSpPr>
              <p:cNvPr id="8" name="Metin kutusu 7">
                <a:extLst>
                  <a:ext uri="{FF2B5EF4-FFF2-40B4-BE49-F238E27FC236}">
                    <a16:creationId xmlns:a16="http://schemas.microsoft.com/office/drawing/2014/main" id="{F9F08D51-3904-69F1-2DB2-74CDA811BEFB}"/>
                  </a:ext>
                </a:extLst>
              </p:cNvPr>
              <p:cNvSpPr txBox="1">
                <a:spLocks noRot="1" noChangeAspect="1" noMove="1" noResize="1" noEditPoints="1" noAdjustHandles="1" noChangeArrowheads="1" noChangeShapeType="1" noTextEdit="1"/>
              </p:cNvSpPr>
              <p:nvPr/>
            </p:nvSpPr>
            <p:spPr>
              <a:xfrm>
                <a:off x="298262" y="4009561"/>
                <a:ext cx="3985706" cy="369332"/>
              </a:xfrm>
              <a:prstGeom prst="rect">
                <a:avLst/>
              </a:prstGeom>
              <a:blipFill>
                <a:blip r:embed="rId5"/>
                <a:stretch>
                  <a:fillRect l="-1376" t="-10000" b="-26667"/>
                </a:stretch>
              </a:blipFill>
            </p:spPr>
            <p:txBody>
              <a:bodyPr/>
              <a:lstStyle/>
              <a:p>
                <a:r>
                  <a:rPr lang="tr-TR">
                    <a:noFill/>
                  </a:rPr>
                  <a:t> </a:t>
                </a:r>
              </a:p>
            </p:txBody>
          </p:sp>
        </mc:Fallback>
      </mc:AlternateContent>
      <p:sp>
        <p:nvSpPr>
          <p:cNvPr id="9" name="Metin kutusu 8">
            <a:extLst>
              <a:ext uri="{FF2B5EF4-FFF2-40B4-BE49-F238E27FC236}">
                <a16:creationId xmlns:a16="http://schemas.microsoft.com/office/drawing/2014/main" id="{65D0C029-4C9B-640B-D8FE-2FD8BC96D9A2}"/>
              </a:ext>
            </a:extLst>
          </p:cNvPr>
          <p:cNvSpPr txBox="1"/>
          <p:nvPr/>
        </p:nvSpPr>
        <p:spPr>
          <a:xfrm>
            <a:off x="6228184" y="4699010"/>
            <a:ext cx="2664296" cy="923330"/>
          </a:xfrm>
          <a:prstGeom prst="rect">
            <a:avLst/>
          </a:prstGeom>
          <a:noFill/>
          <a:ln>
            <a:solidFill>
              <a:schemeClr val="accent1">
                <a:shade val="50000"/>
              </a:schemeClr>
            </a:solidFill>
          </a:ln>
        </p:spPr>
        <p:txBody>
          <a:bodyPr wrap="square" rtlCol="0">
            <a:spAutoFit/>
          </a:bodyPr>
          <a:lstStyle/>
          <a:p>
            <a:r>
              <a:rPr lang="tr-TR"/>
              <a:t>Soru: dördüncü kısıt değeri 2’den 5’e çıkarılırsa Z’değeri kaç olur ?</a:t>
            </a:r>
          </a:p>
        </p:txBody>
      </p:sp>
      <p:sp>
        <p:nvSpPr>
          <p:cNvPr id="10" name="Metin kutusu 9">
            <a:extLst>
              <a:ext uri="{FF2B5EF4-FFF2-40B4-BE49-F238E27FC236}">
                <a16:creationId xmlns:a16="http://schemas.microsoft.com/office/drawing/2014/main" id="{7A9B1EA9-3B28-0966-C686-3D6E99CDE60A}"/>
              </a:ext>
            </a:extLst>
          </p:cNvPr>
          <p:cNvSpPr txBox="1"/>
          <p:nvPr/>
        </p:nvSpPr>
        <p:spPr>
          <a:xfrm rot="10800000">
            <a:off x="6228184" y="5719207"/>
            <a:ext cx="2664296" cy="369332"/>
          </a:xfrm>
          <a:prstGeom prst="rect">
            <a:avLst/>
          </a:prstGeom>
          <a:noFill/>
          <a:ln>
            <a:solidFill>
              <a:schemeClr val="accent1">
                <a:shade val="50000"/>
              </a:schemeClr>
            </a:solidFill>
          </a:ln>
        </p:spPr>
        <p:txBody>
          <a:bodyPr wrap="square" rtlCol="0">
            <a:spAutoFit/>
          </a:bodyPr>
          <a:lstStyle/>
          <a:p>
            <a:r>
              <a:rPr lang="tr-TR"/>
              <a:t>Değişmez çünkü y4=0</a:t>
            </a:r>
          </a:p>
        </p:txBody>
      </p:sp>
    </p:spTree>
    <p:extLst>
      <p:ext uri="{BB962C8B-B14F-4D97-AF65-F5344CB8AC3E}">
        <p14:creationId xmlns:p14="http://schemas.microsoft.com/office/powerpoint/2010/main" val="415570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A8D5559-82D7-1F2A-FE62-667059304969}"/>
                  </a:ext>
                </a:extLst>
              </p:cNvPr>
              <p:cNvSpPr>
                <a:spLocks noGrp="1"/>
              </p:cNvSpPr>
              <p:nvPr>
                <p:ph idx="1"/>
              </p:nvPr>
            </p:nvSpPr>
            <p:spPr/>
            <p:txBody>
              <a:bodyPr/>
              <a:lstStyle/>
              <a:p>
                <a:pPr>
                  <a:buFont typeface="Arial" panose="020B0604020202020204" pitchFamily="34" charset="0"/>
                  <a:buChar char="•"/>
                </a:pPr>
                <a:r>
                  <a:rPr lang="tr-TR"/>
                  <a:t>Dual kısıtlar ile primal problem simplekstablosunda hesaplanan C-Z satırı arasında sıkı bir ilişki vardır. </a:t>
                </a:r>
              </a:p>
              <a:p>
                <a:endParaRPr lang="tr-TR"/>
              </a:p>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𝐵</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𝑌</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oMath>
                </a14:m>
                <a:endParaRPr lang="tr-TR"/>
              </a:p>
              <a:p>
                <a:endParaRPr lang="tr-TR"/>
              </a:p>
              <a:p>
                <a14:m>
                  <m:oMath xmlns:m="http://schemas.openxmlformats.org/officeDocument/2006/math">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𝐵</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r>
                      <a:rPr lang="tr-TR" b="0" i="1" smtClean="0">
                        <a:latin typeface="Cambria Math" panose="02040503050406030204" pitchFamily="18" charset="0"/>
                      </a:rPr>
                      <m:t> </m:t>
                    </m:r>
                  </m:oMath>
                </a14:m>
                <a:r>
                  <a:rPr lang="tr-TR">
                    <a:effectLst/>
                  </a:rPr>
                  <a:t>i. primal değişkene karşılık gelen dual kısıtın sağ taraf değeri,</a:t>
                </a:r>
              </a:p>
              <a:p>
                <a:pPr>
                  <a:lnSpc>
                    <a:spcPct val="100000"/>
                  </a:lnSpc>
                </a:pPr>
                <a:endParaRPr lang="tr-TR">
                  <a:effectLst/>
                </a:endParaRPr>
              </a:p>
              <a:p>
                <a14:m>
                  <m:oMath xmlns:m="http://schemas.openxmlformats.org/officeDocument/2006/math">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𝑌</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r>
                      <a:rPr lang="tr-TR" b="0" i="1" smtClean="0">
                        <a:latin typeface="Cambria Math" panose="02040503050406030204" pitchFamily="18" charset="0"/>
                      </a:rPr>
                      <m:t> </m:t>
                    </m:r>
                  </m:oMath>
                </a14:m>
                <a:r>
                  <a:rPr lang="tr-TR">
                    <a:effectLst/>
                  </a:rPr>
                  <a:t>: i. primal değişkene karşılık gelen dual kısıtın sol tarafı,</a:t>
                </a:r>
              </a:p>
              <a:p>
                <a:endParaRPr lang="tr-TR"/>
              </a:p>
              <a:p>
                <a:endParaRPr lang="tr-TR"/>
              </a:p>
            </p:txBody>
          </p:sp>
        </mc:Choice>
        <mc:Fallback xmlns="">
          <p:sp>
            <p:nvSpPr>
              <p:cNvPr id="2" name="İçerik Yer Tutucusu 1">
                <a:extLst>
                  <a:ext uri="{FF2B5EF4-FFF2-40B4-BE49-F238E27FC236}">
                    <a16:creationId xmlns:a16="http://schemas.microsoft.com/office/drawing/2014/main" id="{9A8D5559-82D7-1F2A-FE62-667059304969}"/>
                  </a:ext>
                </a:extLst>
              </p:cNvPr>
              <p:cNvSpPr>
                <a:spLocks noGrp="1" noRot="1" noChangeAspect="1" noMove="1" noResize="1" noEditPoints="1" noAdjustHandles="1" noChangeArrowheads="1" noChangeShapeType="1" noTextEdit="1"/>
              </p:cNvSpPr>
              <p:nvPr>
                <p:ph idx="1"/>
              </p:nvPr>
            </p:nvSpPr>
            <p:spPr>
              <a:blipFill>
                <a:blip r:embed="rId2"/>
                <a:stretch>
                  <a:fillRect l="-290" t="-375" r="-7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900B12B-809D-B06E-1709-DCFF62ECC358}"/>
              </a:ext>
            </a:extLst>
          </p:cNvPr>
          <p:cNvSpPr>
            <a:spLocks noGrp="1"/>
          </p:cNvSpPr>
          <p:nvPr>
            <p:ph type="title"/>
          </p:nvPr>
        </p:nvSpPr>
        <p:spPr/>
        <p:txBody>
          <a:bodyPr/>
          <a:lstStyle/>
          <a:p>
            <a:r>
              <a:rPr lang="tr-TR"/>
              <a:t>Simpleks Tablosu İlişkisi</a:t>
            </a:r>
          </a:p>
        </p:txBody>
      </p:sp>
    </p:spTree>
    <p:extLst>
      <p:ext uri="{BB962C8B-B14F-4D97-AF65-F5344CB8AC3E}">
        <p14:creationId xmlns:p14="http://schemas.microsoft.com/office/powerpoint/2010/main" val="4038178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F6CA07F-A3D0-2B5B-34A6-01062849B141}"/>
                  </a:ext>
                </a:extLst>
              </p:cNvPr>
              <p:cNvSpPr>
                <a:spLocks noGrp="1"/>
              </p:cNvSpPr>
              <p:nvPr>
                <p:ph idx="1"/>
              </p:nvPr>
            </p:nvSpPr>
            <p:spPr/>
            <p:txBody>
              <a:bodyPr>
                <a:normAutofit fontScale="85000" lnSpcReduction="10000"/>
              </a:bodyPr>
              <a:lstStyle/>
              <a:p>
                <a:r>
                  <a:rPr lang="tr-TR"/>
                  <a:t>C-Z=(dual kısıt sağ taraf değeri – dual kısıt sol tarafı)</a:t>
                </a:r>
              </a:p>
              <a:p>
                <a:endParaRPr lang="tr-T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5</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12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≤10</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=8</m:t>
                      </m:r>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5</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12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𝑀</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=10</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=8</m:t>
                      </m:r>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𝑊</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10</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+8</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e>
                      </m:func>
                    </m:oMath>
                  </m:oMathPara>
                </a14:m>
                <a:endParaRPr lang="tr-TR" b="0"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≥5</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m:oMathPara>
                </a14:m>
                <a:endParaRPr lang="tr-TR" dirty="0"/>
              </a:p>
              <a:p>
                <a:endParaRPr lang="tr-TR"/>
              </a:p>
            </p:txBody>
          </p:sp>
        </mc:Choice>
        <mc:Fallback xmlns="">
          <p:sp>
            <p:nvSpPr>
              <p:cNvPr id="2" name="İçerik Yer Tutucusu 1">
                <a:extLst>
                  <a:ext uri="{FF2B5EF4-FFF2-40B4-BE49-F238E27FC236}">
                    <a16:creationId xmlns:a16="http://schemas.microsoft.com/office/drawing/2014/main" id="{CF6CA07F-A3D0-2B5B-34A6-01062849B141}"/>
                  </a:ext>
                </a:extLst>
              </p:cNvPr>
              <p:cNvSpPr>
                <a:spLocks noGrp="1" noRot="1" noChangeAspect="1" noMove="1" noResize="1" noEditPoints="1" noAdjustHandles="1" noChangeArrowheads="1" noChangeShapeType="1" noTextEdit="1"/>
              </p:cNvSpPr>
              <p:nvPr>
                <p:ph idx="1"/>
              </p:nvPr>
            </p:nvSpPr>
            <p:spPr>
              <a:blipFill>
                <a:blip r:embed="rId2"/>
                <a:stretch>
                  <a:fillRect l="-1089" t="-1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5B02F90-91F1-8BAB-863F-714ECB25A110}"/>
              </a:ext>
            </a:extLst>
          </p:cNvPr>
          <p:cNvSpPr>
            <a:spLocks noGrp="1"/>
          </p:cNvSpPr>
          <p:nvPr>
            <p:ph type="title"/>
          </p:nvPr>
        </p:nvSpPr>
        <p:spPr/>
        <p:txBody>
          <a:bodyPr/>
          <a:lstStyle/>
          <a:p>
            <a:r>
              <a:rPr lang="tr-TR"/>
              <a:t>Simpleks Tablosu İlişkisi</a:t>
            </a:r>
          </a:p>
        </p:txBody>
      </p:sp>
    </p:spTree>
    <p:extLst>
      <p:ext uri="{BB962C8B-B14F-4D97-AF65-F5344CB8AC3E}">
        <p14:creationId xmlns:p14="http://schemas.microsoft.com/office/powerpoint/2010/main" val="34689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5B8902-14B5-3797-D3C2-D85F60AD731E}"/>
                  </a:ext>
                </a:extLst>
              </p:cNvPr>
              <p:cNvSpPr>
                <a:spLocks noGrp="1"/>
              </p:cNvSpPr>
              <p:nvPr>
                <p:ph idx="1"/>
              </p:nvPr>
            </p:nvSpPr>
            <p:spPr>
              <a:xfrm>
                <a:off x="12892" y="1412776"/>
                <a:ext cx="8402525" cy="4881686"/>
              </a:xfrm>
            </p:spPr>
            <p:txBody>
              <a:bodyPr>
                <a:normAutofit/>
              </a:bodyPr>
              <a:lstStyle/>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 </m:t>
                    </m:r>
                  </m:oMath>
                </a14:m>
                <a:r>
                  <a:rPr lang="tr-TR" sz="1800"/>
                  <a:t>katsayısı = 5-(y1 + 2y2)</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2</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2</m:t>
                        </m:r>
                      </m:sub>
                    </m:sSub>
                  </m:oMath>
                </a14:m>
                <a:r>
                  <a:rPr lang="tr-TR" sz="1800"/>
                  <a:t> katsayısı = 12-(2y1-y2)</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3</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3</m:t>
                        </m:r>
                      </m:sub>
                    </m:sSub>
                  </m:oMath>
                </a14:m>
                <a:r>
                  <a:rPr lang="tr-TR" sz="1800"/>
                  <a:t> katsayısı = 4-(y1 + 3y2)</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4</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4</m:t>
                        </m:r>
                      </m:sub>
                    </m:sSub>
                  </m:oMath>
                </a14:m>
                <a:r>
                  <a:rPr lang="tr-TR" sz="1800"/>
                  <a:t> katsayısı = 0-y1</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5</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5</m:t>
                        </m:r>
                      </m:sub>
                    </m:sSub>
                  </m:oMath>
                </a14:m>
                <a:r>
                  <a:rPr lang="tr-TR" sz="1800"/>
                  <a:t> katsayısı = (-M)-y2</a:t>
                </a:r>
              </a:p>
            </p:txBody>
          </p:sp>
        </mc:Choice>
        <mc:Fallback xmlns="">
          <p:sp>
            <p:nvSpPr>
              <p:cNvPr id="2" name="İçerik Yer Tutucusu 1">
                <a:extLst>
                  <a:ext uri="{FF2B5EF4-FFF2-40B4-BE49-F238E27FC236}">
                    <a16:creationId xmlns:a16="http://schemas.microsoft.com/office/drawing/2014/main" id="{F85B8902-14B5-3797-D3C2-D85F60AD731E}"/>
                  </a:ext>
                </a:extLst>
              </p:cNvPr>
              <p:cNvSpPr>
                <a:spLocks noGrp="1" noRot="1" noChangeAspect="1" noMove="1" noResize="1" noEditPoints="1" noAdjustHandles="1" noChangeArrowheads="1" noChangeShapeType="1" noTextEdit="1"/>
              </p:cNvSpPr>
              <p:nvPr>
                <p:ph idx="1"/>
              </p:nvPr>
            </p:nvSpPr>
            <p:spPr>
              <a:xfrm>
                <a:off x="12892" y="1412776"/>
                <a:ext cx="8402525" cy="4881686"/>
              </a:xfrm>
              <a:blipFill>
                <a:blip r:embed="rId2"/>
                <a:stretch>
                  <a:fillRect l="-1016" t="-999"/>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9E91C60-E88E-2F69-91E9-722949188DC9}"/>
              </a:ext>
            </a:extLst>
          </p:cNvPr>
          <p:cNvSpPr>
            <a:spLocks noGrp="1"/>
          </p:cNvSpPr>
          <p:nvPr>
            <p:ph type="title"/>
          </p:nvPr>
        </p:nvSpPr>
        <p:spPr/>
        <p:txBody>
          <a:bodyPr/>
          <a:lstStyle/>
          <a:p>
            <a:r>
              <a:rPr lang="tr-TR"/>
              <a:t>Simpleks Tablosu İlişkisi</a:t>
            </a:r>
          </a:p>
        </p:txBody>
      </p:sp>
      <p:graphicFrame>
        <p:nvGraphicFramePr>
          <p:cNvPr id="5" name="Tablo 5">
            <a:extLst>
              <a:ext uri="{FF2B5EF4-FFF2-40B4-BE49-F238E27FC236}">
                <a16:creationId xmlns:a16="http://schemas.microsoft.com/office/drawing/2014/main" id="{799B7D69-4C41-5A15-954D-7817D227C443}"/>
              </a:ext>
            </a:extLst>
          </p:cNvPr>
          <p:cNvGraphicFramePr>
            <a:graphicFrameLocks noGrp="1"/>
          </p:cNvGraphicFramePr>
          <p:nvPr>
            <p:extLst>
              <p:ext uri="{D42A27DB-BD31-4B8C-83A1-F6EECF244321}">
                <p14:modId xmlns:p14="http://schemas.microsoft.com/office/powerpoint/2010/main" val="3373430610"/>
              </p:ext>
            </p:extLst>
          </p:nvPr>
        </p:nvGraphicFramePr>
        <p:xfrm>
          <a:off x="3491880" y="1052736"/>
          <a:ext cx="5513813" cy="1854200"/>
        </p:xfrm>
        <a:graphic>
          <a:graphicData uri="http://schemas.openxmlformats.org/drawingml/2006/table">
            <a:tbl>
              <a:tblPr firstRow="1" bandRow="1">
                <a:tableStyleId>{5C22544A-7EE6-4342-B048-85BDC9FD1C3A}</a:tableStyleId>
              </a:tblPr>
              <a:tblGrid>
                <a:gridCol w="459105">
                  <a:extLst>
                    <a:ext uri="{9D8B030D-6E8A-4147-A177-3AD203B41FA5}">
                      <a16:colId xmlns:a16="http://schemas.microsoft.com/office/drawing/2014/main" val="3117628569"/>
                    </a:ext>
                  </a:extLst>
                </a:gridCol>
                <a:gridCol w="498793">
                  <a:extLst>
                    <a:ext uri="{9D8B030D-6E8A-4147-A177-3AD203B41FA5}">
                      <a16:colId xmlns:a16="http://schemas.microsoft.com/office/drawing/2014/main" val="2113997477"/>
                    </a:ext>
                  </a:extLst>
                </a:gridCol>
                <a:gridCol w="533718">
                  <a:extLst>
                    <a:ext uri="{9D8B030D-6E8A-4147-A177-3AD203B41FA5}">
                      <a16:colId xmlns:a16="http://schemas.microsoft.com/office/drawing/2014/main" val="3392638309"/>
                    </a:ext>
                  </a:extLst>
                </a:gridCol>
                <a:gridCol w="775018">
                  <a:extLst>
                    <a:ext uri="{9D8B030D-6E8A-4147-A177-3AD203B41FA5}">
                      <a16:colId xmlns:a16="http://schemas.microsoft.com/office/drawing/2014/main" val="2072833769"/>
                    </a:ext>
                  </a:extLst>
                </a:gridCol>
                <a:gridCol w="730568">
                  <a:extLst>
                    <a:ext uri="{9D8B030D-6E8A-4147-A177-3AD203B41FA5}">
                      <a16:colId xmlns:a16="http://schemas.microsoft.com/office/drawing/2014/main" val="3711004421"/>
                    </a:ext>
                  </a:extLst>
                </a:gridCol>
                <a:gridCol w="775018">
                  <a:extLst>
                    <a:ext uri="{9D8B030D-6E8A-4147-A177-3AD203B41FA5}">
                      <a16:colId xmlns:a16="http://schemas.microsoft.com/office/drawing/2014/main" val="1240859560"/>
                    </a:ext>
                  </a:extLst>
                </a:gridCol>
                <a:gridCol w="449580">
                  <a:extLst>
                    <a:ext uri="{9D8B030D-6E8A-4147-A177-3AD203B41FA5}">
                      <a16:colId xmlns:a16="http://schemas.microsoft.com/office/drawing/2014/main" val="1077655539"/>
                    </a:ext>
                  </a:extLst>
                </a:gridCol>
                <a:gridCol w="614680">
                  <a:extLst>
                    <a:ext uri="{9D8B030D-6E8A-4147-A177-3AD203B41FA5}">
                      <a16:colId xmlns:a16="http://schemas.microsoft.com/office/drawing/2014/main" val="4218801388"/>
                    </a:ext>
                  </a:extLst>
                </a:gridCol>
                <a:gridCol w="677333">
                  <a:extLst>
                    <a:ext uri="{9D8B030D-6E8A-4147-A177-3AD203B41FA5}">
                      <a16:colId xmlns:a16="http://schemas.microsoft.com/office/drawing/2014/main" val="575953500"/>
                    </a:ext>
                  </a:extLst>
                </a:gridCol>
              </a:tblGrid>
              <a:tr h="370840">
                <a:tc>
                  <a:txBody>
                    <a:bodyPr/>
                    <a:lstStyle/>
                    <a:p>
                      <a:endParaRPr lang="tr-TR"/>
                    </a:p>
                  </a:txBody>
                  <a:tcPr/>
                </a:tc>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S1</a:t>
                      </a:r>
                    </a:p>
                  </a:txBody>
                  <a:tcPr/>
                </a:tc>
                <a:tc>
                  <a:txBody>
                    <a:bodyPr/>
                    <a:lstStyle/>
                    <a:p>
                      <a:r>
                        <a:rPr lang="tr-TR"/>
                        <a:t>A2</a:t>
                      </a:r>
                    </a:p>
                  </a:txBody>
                  <a:tcPr/>
                </a:tc>
                <a:tc>
                  <a:txBody>
                    <a:bodyPr/>
                    <a:lstStyle/>
                    <a:p>
                      <a:endParaRPr lang="tr-TR"/>
                    </a:p>
                  </a:txBody>
                  <a:tcPr/>
                </a:tc>
                <a:extLst>
                  <a:ext uri="{0D108BD9-81ED-4DB2-BD59-A6C34878D82A}">
                    <a16:rowId xmlns:a16="http://schemas.microsoft.com/office/drawing/2014/main" val="824749321"/>
                  </a:ext>
                </a:extLst>
              </a:tr>
              <a:tr h="370840">
                <a:tc>
                  <a:txBody>
                    <a:bodyPr/>
                    <a:lstStyle/>
                    <a:p>
                      <a:r>
                        <a:rPr lang="tr-TR"/>
                        <a:t>y1</a:t>
                      </a:r>
                    </a:p>
                  </a:txBody>
                  <a:tcPr/>
                </a:tc>
                <a:tc>
                  <a:txBody>
                    <a:bodyPr/>
                    <a:lstStyle/>
                    <a:p>
                      <a:r>
                        <a:rPr lang="tr-TR"/>
                        <a:t>0</a:t>
                      </a:r>
                    </a:p>
                  </a:txBody>
                  <a:tcPr/>
                </a:tc>
                <a:tc>
                  <a:txBody>
                    <a:bodyPr/>
                    <a:lstStyle/>
                    <a:p>
                      <a:r>
                        <a:rPr lang="tr-TR"/>
                        <a:t>S1</a:t>
                      </a:r>
                    </a:p>
                  </a:txBody>
                  <a:tcPr/>
                </a:tc>
                <a:tc>
                  <a:txBody>
                    <a:bodyPr/>
                    <a:lstStyle/>
                    <a:p>
                      <a:r>
                        <a:rPr lang="tr-TR"/>
                        <a:t>1</a:t>
                      </a:r>
                    </a:p>
                  </a:txBody>
                  <a:tcPr/>
                </a:tc>
                <a:tc>
                  <a:txBody>
                    <a:bodyPr/>
                    <a:lstStyle/>
                    <a:p>
                      <a:r>
                        <a:rPr lang="tr-TR"/>
                        <a:t>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10</a:t>
                      </a:r>
                    </a:p>
                  </a:txBody>
                  <a:tcPr/>
                </a:tc>
                <a:extLst>
                  <a:ext uri="{0D108BD9-81ED-4DB2-BD59-A6C34878D82A}">
                    <a16:rowId xmlns:a16="http://schemas.microsoft.com/office/drawing/2014/main" val="145835691"/>
                  </a:ext>
                </a:extLst>
              </a:tr>
              <a:tr h="370840">
                <a:tc>
                  <a:txBody>
                    <a:bodyPr/>
                    <a:lstStyle/>
                    <a:p>
                      <a:r>
                        <a:rPr lang="tr-TR"/>
                        <a:t>Y2</a:t>
                      </a:r>
                    </a:p>
                  </a:txBody>
                  <a:tcPr/>
                </a:tc>
                <a:tc>
                  <a:txBody>
                    <a:bodyPr/>
                    <a:lstStyle/>
                    <a:p>
                      <a:r>
                        <a:rPr lang="tr-TR"/>
                        <a:t>-M</a:t>
                      </a:r>
                    </a:p>
                  </a:txBody>
                  <a:tcPr/>
                </a:tc>
                <a:tc>
                  <a:txBody>
                    <a:bodyPr/>
                    <a:lstStyle/>
                    <a:p>
                      <a:r>
                        <a:rPr lang="tr-TR"/>
                        <a:t>A2</a:t>
                      </a:r>
                    </a:p>
                  </a:txBody>
                  <a:tcPr/>
                </a:tc>
                <a:tc>
                  <a:txBody>
                    <a:bodyPr/>
                    <a:lstStyle/>
                    <a:p>
                      <a:r>
                        <a:rPr lang="tr-TR"/>
                        <a:t>2</a:t>
                      </a:r>
                    </a:p>
                  </a:txBody>
                  <a:tcPr/>
                </a:tc>
                <a:tc>
                  <a:txBody>
                    <a:bodyPr/>
                    <a:lstStyle/>
                    <a:p>
                      <a:r>
                        <a:rPr lang="tr-TR"/>
                        <a:t>-1</a:t>
                      </a:r>
                    </a:p>
                  </a:txBody>
                  <a:tcPr/>
                </a:tc>
                <a:tc>
                  <a:txBody>
                    <a:bodyPr/>
                    <a:lstStyle/>
                    <a:p>
                      <a:r>
                        <a:rPr lang="tr-TR"/>
                        <a:t>3</a:t>
                      </a:r>
                    </a:p>
                  </a:txBody>
                  <a:tcPr/>
                </a:tc>
                <a:tc>
                  <a:txBody>
                    <a:bodyPr/>
                    <a:lstStyle/>
                    <a:p>
                      <a:r>
                        <a:rPr lang="tr-TR"/>
                        <a:t>0</a:t>
                      </a:r>
                    </a:p>
                  </a:txBody>
                  <a:tcPr/>
                </a:tc>
                <a:tc>
                  <a:txBody>
                    <a:bodyPr/>
                    <a:lstStyle/>
                    <a:p>
                      <a:r>
                        <a:rPr lang="tr-TR"/>
                        <a:t>1</a:t>
                      </a:r>
                    </a:p>
                  </a:txBody>
                  <a:tcPr/>
                </a:tc>
                <a:tc>
                  <a:txBody>
                    <a:bodyPr/>
                    <a:lstStyle/>
                    <a:p>
                      <a:r>
                        <a:rPr lang="tr-TR"/>
                        <a:t>8</a:t>
                      </a:r>
                    </a:p>
                  </a:txBody>
                  <a:tcPr/>
                </a:tc>
                <a:extLst>
                  <a:ext uri="{0D108BD9-81ED-4DB2-BD59-A6C34878D82A}">
                    <a16:rowId xmlns:a16="http://schemas.microsoft.com/office/drawing/2014/main" val="3522704763"/>
                  </a:ext>
                </a:extLst>
              </a:tr>
              <a:tr h="370840">
                <a:tc>
                  <a:txBody>
                    <a:bodyPr/>
                    <a:lstStyle/>
                    <a:p>
                      <a:endParaRPr lang="tr-TR"/>
                    </a:p>
                  </a:txBody>
                  <a:tcPr/>
                </a:tc>
                <a:tc>
                  <a:txBody>
                    <a:bodyPr/>
                    <a:lstStyle/>
                    <a:p>
                      <a:endParaRPr lang="tr-TR"/>
                    </a:p>
                  </a:txBody>
                  <a:tcPr/>
                </a:tc>
                <a:tc>
                  <a:txBody>
                    <a:bodyPr/>
                    <a:lstStyle/>
                    <a:p>
                      <a:r>
                        <a:rPr lang="tr-TR"/>
                        <a:t>Z</a:t>
                      </a:r>
                    </a:p>
                  </a:txBody>
                  <a:tcPr/>
                </a:tc>
                <a:tc>
                  <a:txBody>
                    <a:bodyPr/>
                    <a:lstStyle/>
                    <a:p>
                      <a:r>
                        <a:rPr lang="tr-TR"/>
                        <a:t>-2M</a:t>
                      </a:r>
                    </a:p>
                  </a:txBody>
                  <a:tcPr/>
                </a:tc>
                <a:tc>
                  <a:txBody>
                    <a:bodyPr/>
                    <a:lstStyle/>
                    <a:p>
                      <a:r>
                        <a:rPr lang="tr-TR"/>
                        <a:t>M</a:t>
                      </a:r>
                    </a:p>
                  </a:txBody>
                  <a:tcPr/>
                </a:tc>
                <a:tc>
                  <a:txBody>
                    <a:bodyPr/>
                    <a:lstStyle/>
                    <a:p>
                      <a:r>
                        <a:rPr lang="tr-TR"/>
                        <a:t>-3M</a:t>
                      </a:r>
                    </a:p>
                  </a:txBody>
                  <a:tcPr/>
                </a:tc>
                <a:tc>
                  <a:txBody>
                    <a:bodyPr/>
                    <a:lstStyle/>
                    <a:p>
                      <a:r>
                        <a:rPr lang="tr-TR"/>
                        <a:t>0</a:t>
                      </a:r>
                    </a:p>
                  </a:txBody>
                  <a:tcPr/>
                </a:tc>
                <a:tc>
                  <a:txBody>
                    <a:bodyPr/>
                    <a:lstStyle/>
                    <a:p>
                      <a:r>
                        <a:rPr lang="tr-TR"/>
                        <a:t>-M</a:t>
                      </a:r>
                    </a:p>
                  </a:txBody>
                  <a:tcPr/>
                </a:tc>
                <a:tc>
                  <a:txBody>
                    <a:bodyPr/>
                    <a:lstStyle/>
                    <a:p>
                      <a:endParaRPr lang="tr-TR"/>
                    </a:p>
                  </a:txBody>
                  <a:tcPr/>
                </a:tc>
                <a:extLst>
                  <a:ext uri="{0D108BD9-81ED-4DB2-BD59-A6C34878D82A}">
                    <a16:rowId xmlns:a16="http://schemas.microsoft.com/office/drawing/2014/main" val="1494028126"/>
                  </a:ext>
                </a:extLst>
              </a:tr>
              <a:tr h="370840">
                <a:tc>
                  <a:txBody>
                    <a:bodyPr/>
                    <a:lstStyle/>
                    <a:p>
                      <a:endParaRPr lang="tr-TR"/>
                    </a:p>
                  </a:txBody>
                  <a:tcPr/>
                </a:tc>
                <a:tc>
                  <a:txBody>
                    <a:bodyPr/>
                    <a:lstStyle/>
                    <a:p>
                      <a:endParaRPr lang="tr-TR"/>
                    </a:p>
                  </a:txBody>
                  <a:tcPr/>
                </a:tc>
                <a:tc>
                  <a:txBody>
                    <a:bodyPr/>
                    <a:lstStyle/>
                    <a:p>
                      <a:r>
                        <a:rPr lang="tr-TR"/>
                        <a:t>C-Z</a:t>
                      </a:r>
                    </a:p>
                  </a:txBody>
                  <a:tcPr/>
                </a:tc>
                <a:tc>
                  <a:txBody>
                    <a:bodyPr/>
                    <a:lstStyle/>
                    <a:p>
                      <a:r>
                        <a:rPr lang="tr-TR"/>
                        <a:t>5+2M</a:t>
                      </a:r>
                    </a:p>
                  </a:txBody>
                  <a:tcPr/>
                </a:tc>
                <a:tc>
                  <a:txBody>
                    <a:bodyPr/>
                    <a:lstStyle/>
                    <a:p>
                      <a:r>
                        <a:rPr lang="tr-TR"/>
                        <a:t>12-M</a:t>
                      </a:r>
                    </a:p>
                  </a:txBody>
                  <a:tcPr/>
                </a:tc>
                <a:tc>
                  <a:txBody>
                    <a:bodyPr/>
                    <a:lstStyle/>
                    <a:p>
                      <a:r>
                        <a:rPr lang="tr-TR"/>
                        <a:t>4+3M</a:t>
                      </a:r>
                    </a:p>
                  </a:txBody>
                  <a:tcPr/>
                </a:tc>
                <a:tc>
                  <a:txBody>
                    <a:bodyPr/>
                    <a:lstStyle/>
                    <a:p>
                      <a:r>
                        <a:rPr lang="tr-TR"/>
                        <a:t>0</a:t>
                      </a:r>
                    </a:p>
                  </a:txBody>
                  <a:tcPr/>
                </a:tc>
                <a:tc>
                  <a:txBody>
                    <a:bodyPr/>
                    <a:lstStyle/>
                    <a:p>
                      <a:r>
                        <a:rPr lang="tr-TR"/>
                        <a:t>-2M</a:t>
                      </a:r>
                    </a:p>
                  </a:txBody>
                  <a:tcPr/>
                </a:tc>
                <a:tc>
                  <a:txBody>
                    <a:bodyPr/>
                    <a:lstStyle/>
                    <a:p>
                      <a:endParaRPr lang="tr-TR"/>
                    </a:p>
                  </a:txBody>
                  <a:tcPr/>
                </a:tc>
                <a:extLst>
                  <a:ext uri="{0D108BD9-81ED-4DB2-BD59-A6C34878D82A}">
                    <a16:rowId xmlns:a16="http://schemas.microsoft.com/office/drawing/2014/main" val="997060047"/>
                  </a:ext>
                </a:extLst>
              </a:tr>
            </a:tbl>
          </a:graphicData>
        </a:graphic>
      </p:graphicFrame>
      <p:sp>
        <p:nvSpPr>
          <p:cNvPr id="13" name="Serbest Form: Şekil 12">
            <a:extLst>
              <a:ext uri="{FF2B5EF4-FFF2-40B4-BE49-F238E27FC236}">
                <a16:creationId xmlns:a16="http://schemas.microsoft.com/office/drawing/2014/main" id="{85B1643D-1896-34F1-ED19-DA3A941DBFCF}"/>
              </a:ext>
            </a:extLst>
          </p:cNvPr>
          <p:cNvSpPr/>
          <p:nvPr/>
        </p:nvSpPr>
        <p:spPr>
          <a:xfrm>
            <a:off x="2964581" y="2165684"/>
            <a:ext cx="3061179" cy="1058779"/>
          </a:xfrm>
          <a:custGeom>
            <a:avLst/>
            <a:gdLst>
              <a:gd name="connsiteX0" fmla="*/ 0 w 3061179"/>
              <a:gd name="connsiteY0" fmla="*/ 0 h 1058779"/>
              <a:gd name="connsiteX1" fmla="*/ 327259 w 3061179"/>
              <a:gd name="connsiteY1" fmla="*/ 202131 h 1058779"/>
              <a:gd name="connsiteX2" fmla="*/ 413886 w 3061179"/>
              <a:gd name="connsiteY2" fmla="*/ 269508 h 1058779"/>
              <a:gd name="connsiteX3" fmla="*/ 519764 w 3061179"/>
              <a:gd name="connsiteY3" fmla="*/ 336884 h 1058779"/>
              <a:gd name="connsiteX4" fmla="*/ 635267 w 3061179"/>
              <a:gd name="connsiteY4" fmla="*/ 442762 h 1058779"/>
              <a:gd name="connsiteX5" fmla="*/ 856648 w 3061179"/>
              <a:gd name="connsiteY5" fmla="*/ 606392 h 1058779"/>
              <a:gd name="connsiteX6" fmla="*/ 1078030 w 3061179"/>
              <a:gd name="connsiteY6" fmla="*/ 779647 h 1058779"/>
              <a:gd name="connsiteX7" fmla="*/ 1280160 w 3061179"/>
              <a:gd name="connsiteY7" fmla="*/ 904775 h 1058779"/>
              <a:gd name="connsiteX8" fmla="*/ 1414914 w 3061179"/>
              <a:gd name="connsiteY8" fmla="*/ 972152 h 1058779"/>
              <a:gd name="connsiteX9" fmla="*/ 1530417 w 3061179"/>
              <a:gd name="connsiteY9" fmla="*/ 1010653 h 1058779"/>
              <a:gd name="connsiteX10" fmla="*/ 1838425 w 3061179"/>
              <a:gd name="connsiteY10" fmla="*/ 1058779 h 1058779"/>
              <a:gd name="connsiteX11" fmla="*/ 2127183 w 3061179"/>
              <a:gd name="connsiteY11" fmla="*/ 1049154 h 1058779"/>
              <a:gd name="connsiteX12" fmla="*/ 2329314 w 3061179"/>
              <a:gd name="connsiteY12" fmla="*/ 1001028 h 1058779"/>
              <a:gd name="connsiteX13" fmla="*/ 2415941 w 3061179"/>
              <a:gd name="connsiteY13" fmla="*/ 981777 h 1058779"/>
              <a:gd name="connsiteX14" fmla="*/ 2531444 w 3061179"/>
              <a:gd name="connsiteY14" fmla="*/ 943276 h 1058779"/>
              <a:gd name="connsiteX15" fmla="*/ 2637322 w 3061179"/>
              <a:gd name="connsiteY15" fmla="*/ 914400 h 1058779"/>
              <a:gd name="connsiteX16" fmla="*/ 2772076 w 3061179"/>
              <a:gd name="connsiteY16" fmla="*/ 866274 h 1058779"/>
              <a:gd name="connsiteX17" fmla="*/ 2868328 w 3061179"/>
              <a:gd name="connsiteY17" fmla="*/ 847023 h 1058779"/>
              <a:gd name="connsiteX18" fmla="*/ 3012707 w 3061179"/>
              <a:gd name="connsiteY18" fmla="*/ 789272 h 1058779"/>
              <a:gd name="connsiteX19" fmla="*/ 3060834 w 3061179"/>
              <a:gd name="connsiteY19" fmla="*/ 702644 h 1058779"/>
              <a:gd name="connsiteX20" fmla="*/ 3060834 w 3061179"/>
              <a:gd name="connsiteY20" fmla="*/ 693019 h 105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1179" h="1058779">
                <a:moveTo>
                  <a:pt x="0" y="0"/>
                </a:moveTo>
                <a:cubicBezTo>
                  <a:pt x="127829" y="75194"/>
                  <a:pt x="204743" y="117312"/>
                  <a:pt x="327259" y="202131"/>
                </a:cubicBezTo>
                <a:cubicBezTo>
                  <a:pt x="357336" y="222954"/>
                  <a:pt x="383917" y="248530"/>
                  <a:pt x="413886" y="269508"/>
                </a:cubicBezTo>
                <a:cubicBezTo>
                  <a:pt x="448157" y="293497"/>
                  <a:pt x="486821" y="311102"/>
                  <a:pt x="519764" y="336884"/>
                </a:cubicBezTo>
                <a:cubicBezTo>
                  <a:pt x="560895" y="369073"/>
                  <a:pt x="594483" y="410135"/>
                  <a:pt x="635267" y="442762"/>
                </a:cubicBezTo>
                <a:cubicBezTo>
                  <a:pt x="706922" y="500086"/>
                  <a:pt x="783755" y="550650"/>
                  <a:pt x="856648" y="606392"/>
                </a:cubicBezTo>
                <a:cubicBezTo>
                  <a:pt x="955432" y="681932"/>
                  <a:pt x="972845" y="709524"/>
                  <a:pt x="1078030" y="779647"/>
                </a:cubicBezTo>
                <a:cubicBezTo>
                  <a:pt x="1179483" y="847282"/>
                  <a:pt x="1182734" y="853944"/>
                  <a:pt x="1280160" y="904775"/>
                </a:cubicBezTo>
                <a:cubicBezTo>
                  <a:pt x="1324684" y="928005"/>
                  <a:pt x="1367271" y="956271"/>
                  <a:pt x="1414914" y="972152"/>
                </a:cubicBezTo>
                <a:cubicBezTo>
                  <a:pt x="1453415" y="984986"/>
                  <a:pt x="1490976" y="1001091"/>
                  <a:pt x="1530417" y="1010653"/>
                </a:cubicBezTo>
                <a:cubicBezTo>
                  <a:pt x="1686123" y="1048400"/>
                  <a:pt x="1706214" y="1046760"/>
                  <a:pt x="1838425" y="1058779"/>
                </a:cubicBezTo>
                <a:cubicBezTo>
                  <a:pt x="1934678" y="1055571"/>
                  <a:pt x="2031134" y="1056182"/>
                  <a:pt x="2127183" y="1049154"/>
                </a:cubicBezTo>
                <a:cubicBezTo>
                  <a:pt x="2213737" y="1042821"/>
                  <a:pt x="2247523" y="1022552"/>
                  <a:pt x="2329314" y="1001028"/>
                </a:cubicBezTo>
                <a:cubicBezTo>
                  <a:pt x="2357920" y="993500"/>
                  <a:pt x="2387499" y="989903"/>
                  <a:pt x="2415941" y="981777"/>
                </a:cubicBezTo>
                <a:cubicBezTo>
                  <a:pt x="2454963" y="970628"/>
                  <a:pt x="2492619" y="955092"/>
                  <a:pt x="2531444" y="943276"/>
                </a:cubicBezTo>
                <a:cubicBezTo>
                  <a:pt x="2566441" y="932625"/>
                  <a:pt x="2602438" y="925416"/>
                  <a:pt x="2637322" y="914400"/>
                </a:cubicBezTo>
                <a:cubicBezTo>
                  <a:pt x="2676425" y="902052"/>
                  <a:pt x="2730437" y="876684"/>
                  <a:pt x="2772076" y="866274"/>
                </a:cubicBezTo>
                <a:cubicBezTo>
                  <a:pt x="2803819" y="858338"/>
                  <a:pt x="2837165" y="856995"/>
                  <a:pt x="2868328" y="847023"/>
                </a:cubicBezTo>
                <a:cubicBezTo>
                  <a:pt x="2917696" y="831225"/>
                  <a:pt x="3012707" y="789272"/>
                  <a:pt x="3012707" y="789272"/>
                </a:cubicBezTo>
                <a:cubicBezTo>
                  <a:pt x="3041382" y="746260"/>
                  <a:pt x="3050668" y="743303"/>
                  <a:pt x="3060834" y="702644"/>
                </a:cubicBezTo>
                <a:cubicBezTo>
                  <a:pt x="3061612" y="699531"/>
                  <a:pt x="3060834" y="696227"/>
                  <a:pt x="3060834" y="6930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Serbest Form: Şekil 13">
            <a:extLst>
              <a:ext uri="{FF2B5EF4-FFF2-40B4-BE49-F238E27FC236}">
                <a16:creationId xmlns:a16="http://schemas.microsoft.com/office/drawing/2014/main" id="{A0821123-2369-1721-DA94-D2D748ECC4B5}"/>
              </a:ext>
            </a:extLst>
          </p:cNvPr>
          <p:cNvSpPr/>
          <p:nvPr/>
        </p:nvSpPr>
        <p:spPr>
          <a:xfrm>
            <a:off x="2983832" y="2762451"/>
            <a:ext cx="3753852" cy="827772"/>
          </a:xfrm>
          <a:custGeom>
            <a:avLst/>
            <a:gdLst>
              <a:gd name="connsiteX0" fmla="*/ 0 w 3753852"/>
              <a:gd name="connsiteY0" fmla="*/ 67376 h 827772"/>
              <a:gd name="connsiteX1" fmla="*/ 57751 w 3753852"/>
              <a:gd name="connsiteY1" fmla="*/ 77002 h 827772"/>
              <a:gd name="connsiteX2" fmla="*/ 154004 w 3753852"/>
              <a:gd name="connsiteY2" fmla="*/ 173254 h 827772"/>
              <a:gd name="connsiteX3" fmla="*/ 481263 w 3753852"/>
              <a:gd name="connsiteY3" fmla="*/ 452387 h 827772"/>
              <a:gd name="connsiteX4" fmla="*/ 644892 w 3753852"/>
              <a:gd name="connsiteY4" fmla="*/ 577515 h 827772"/>
              <a:gd name="connsiteX5" fmla="*/ 943275 w 3753852"/>
              <a:gd name="connsiteY5" fmla="*/ 760395 h 827772"/>
              <a:gd name="connsiteX6" fmla="*/ 1155031 w 3753852"/>
              <a:gd name="connsiteY6" fmla="*/ 808522 h 827772"/>
              <a:gd name="connsiteX7" fmla="*/ 1482290 w 3753852"/>
              <a:gd name="connsiteY7" fmla="*/ 827772 h 827772"/>
              <a:gd name="connsiteX8" fmla="*/ 1915427 w 3753852"/>
              <a:gd name="connsiteY8" fmla="*/ 808522 h 827772"/>
              <a:gd name="connsiteX9" fmla="*/ 2011680 w 3753852"/>
              <a:gd name="connsiteY9" fmla="*/ 779646 h 827772"/>
              <a:gd name="connsiteX10" fmla="*/ 2127183 w 3753852"/>
              <a:gd name="connsiteY10" fmla="*/ 770021 h 827772"/>
              <a:gd name="connsiteX11" fmla="*/ 2444816 w 3753852"/>
              <a:gd name="connsiteY11" fmla="*/ 683393 h 827772"/>
              <a:gd name="connsiteX12" fmla="*/ 2569945 w 3753852"/>
              <a:gd name="connsiteY12" fmla="*/ 644892 h 827772"/>
              <a:gd name="connsiteX13" fmla="*/ 2666197 w 3753852"/>
              <a:gd name="connsiteY13" fmla="*/ 616016 h 827772"/>
              <a:gd name="connsiteX14" fmla="*/ 2877953 w 3753852"/>
              <a:gd name="connsiteY14" fmla="*/ 519764 h 827772"/>
              <a:gd name="connsiteX15" fmla="*/ 3089709 w 3753852"/>
              <a:gd name="connsiteY15" fmla="*/ 442762 h 827772"/>
              <a:gd name="connsiteX16" fmla="*/ 3205212 w 3753852"/>
              <a:gd name="connsiteY16" fmla="*/ 385010 h 827772"/>
              <a:gd name="connsiteX17" fmla="*/ 3311090 w 3753852"/>
              <a:gd name="connsiteY17" fmla="*/ 356134 h 827772"/>
              <a:gd name="connsiteX18" fmla="*/ 3426593 w 3753852"/>
              <a:gd name="connsiteY18" fmla="*/ 317633 h 827772"/>
              <a:gd name="connsiteX19" fmla="*/ 3493970 w 3753852"/>
              <a:gd name="connsiteY19" fmla="*/ 298383 h 827772"/>
              <a:gd name="connsiteX20" fmla="*/ 3532471 w 3753852"/>
              <a:gd name="connsiteY20" fmla="*/ 279132 h 827772"/>
              <a:gd name="connsiteX21" fmla="*/ 3647974 w 3753852"/>
              <a:gd name="connsiteY21" fmla="*/ 211755 h 827772"/>
              <a:gd name="connsiteX22" fmla="*/ 3667225 w 3753852"/>
              <a:gd name="connsiteY22" fmla="*/ 182880 h 827772"/>
              <a:gd name="connsiteX23" fmla="*/ 3724976 w 3753852"/>
              <a:gd name="connsiteY23" fmla="*/ 86627 h 827772"/>
              <a:gd name="connsiteX24" fmla="*/ 3734602 w 3753852"/>
              <a:gd name="connsiteY24" fmla="*/ 28875 h 827772"/>
              <a:gd name="connsiteX25" fmla="*/ 3753852 w 3753852"/>
              <a:gd name="connsiteY25" fmla="*/ 0 h 8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53852" h="827772">
                <a:moveTo>
                  <a:pt x="0" y="67376"/>
                </a:moveTo>
                <a:cubicBezTo>
                  <a:pt x="19250" y="70585"/>
                  <a:pt x="41669" y="65946"/>
                  <a:pt x="57751" y="77002"/>
                </a:cubicBezTo>
                <a:cubicBezTo>
                  <a:pt x="95141" y="102708"/>
                  <a:pt x="120049" y="143157"/>
                  <a:pt x="154004" y="173254"/>
                </a:cubicBezTo>
                <a:cubicBezTo>
                  <a:pt x="261300" y="268357"/>
                  <a:pt x="370586" y="361241"/>
                  <a:pt x="481263" y="452387"/>
                </a:cubicBezTo>
                <a:cubicBezTo>
                  <a:pt x="534266" y="496037"/>
                  <a:pt x="590161" y="536052"/>
                  <a:pt x="644892" y="577515"/>
                </a:cubicBezTo>
                <a:cubicBezTo>
                  <a:pt x="757552" y="662864"/>
                  <a:pt x="810130" y="717213"/>
                  <a:pt x="943275" y="760395"/>
                </a:cubicBezTo>
                <a:cubicBezTo>
                  <a:pt x="1012130" y="782726"/>
                  <a:pt x="1083205" y="799544"/>
                  <a:pt x="1155031" y="808522"/>
                </a:cubicBezTo>
                <a:cubicBezTo>
                  <a:pt x="1263462" y="822076"/>
                  <a:pt x="1373204" y="821355"/>
                  <a:pt x="1482290" y="827772"/>
                </a:cubicBezTo>
                <a:cubicBezTo>
                  <a:pt x="1626669" y="821355"/>
                  <a:pt x="1771499" y="821606"/>
                  <a:pt x="1915427" y="808522"/>
                </a:cubicBezTo>
                <a:cubicBezTo>
                  <a:pt x="1948786" y="805489"/>
                  <a:pt x="1978723" y="785638"/>
                  <a:pt x="2011680" y="779646"/>
                </a:cubicBezTo>
                <a:cubicBezTo>
                  <a:pt x="2049691" y="772735"/>
                  <a:pt x="2088682" y="773229"/>
                  <a:pt x="2127183" y="770021"/>
                </a:cubicBezTo>
                <a:cubicBezTo>
                  <a:pt x="2320957" y="737724"/>
                  <a:pt x="2190707" y="765605"/>
                  <a:pt x="2444816" y="683393"/>
                </a:cubicBezTo>
                <a:cubicBezTo>
                  <a:pt x="2486336" y="669960"/>
                  <a:pt x="2528196" y="657598"/>
                  <a:pt x="2569945" y="644892"/>
                </a:cubicBezTo>
                <a:cubicBezTo>
                  <a:pt x="2601990" y="635139"/>
                  <a:pt x="2635703" y="629877"/>
                  <a:pt x="2666197" y="616016"/>
                </a:cubicBezTo>
                <a:cubicBezTo>
                  <a:pt x="2736782" y="583932"/>
                  <a:pt x="2805086" y="546261"/>
                  <a:pt x="2877953" y="519764"/>
                </a:cubicBezTo>
                <a:cubicBezTo>
                  <a:pt x="2948538" y="494097"/>
                  <a:pt x="3020259" y="471359"/>
                  <a:pt x="3089709" y="442762"/>
                </a:cubicBezTo>
                <a:cubicBezTo>
                  <a:pt x="3129512" y="426372"/>
                  <a:pt x="3165126" y="400696"/>
                  <a:pt x="3205212" y="385010"/>
                </a:cubicBezTo>
                <a:cubicBezTo>
                  <a:pt x="3239278" y="371680"/>
                  <a:pt x="3276093" y="366785"/>
                  <a:pt x="3311090" y="356134"/>
                </a:cubicBezTo>
                <a:cubicBezTo>
                  <a:pt x="3349915" y="344318"/>
                  <a:pt x="3387893" y="329854"/>
                  <a:pt x="3426593" y="317633"/>
                </a:cubicBezTo>
                <a:cubicBezTo>
                  <a:pt x="3448866" y="310599"/>
                  <a:pt x="3472019" y="306365"/>
                  <a:pt x="3493970" y="298383"/>
                </a:cubicBezTo>
                <a:cubicBezTo>
                  <a:pt x="3507455" y="293479"/>
                  <a:pt x="3519965" y="286167"/>
                  <a:pt x="3532471" y="279132"/>
                </a:cubicBezTo>
                <a:cubicBezTo>
                  <a:pt x="3571319" y="257280"/>
                  <a:pt x="3647974" y="211755"/>
                  <a:pt x="3647974" y="211755"/>
                </a:cubicBezTo>
                <a:cubicBezTo>
                  <a:pt x="3654391" y="202130"/>
                  <a:pt x="3661162" y="192732"/>
                  <a:pt x="3667225" y="182880"/>
                </a:cubicBezTo>
                <a:cubicBezTo>
                  <a:pt x="3686835" y="151014"/>
                  <a:pt x="3724976" y="86627"/>
                  <a:pt x="3724976" y="86627"/>
                </a:cubicBezTo>
                <a:cubicBezTo>
                  <a:pt x="3728185" y="67376"/>
                  <a:pt x="3728430" y="47390"/>
                  <a:pt x="3734602" y="28875"/>
                </a:cubicBezTo>
                <a:cubicBezTo>
                  <a:pt x="3738260" y="17901"/>
                  <a:pt x="3753852" y="0"/>
                  <a:pt x="375385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Serbest Form: Şekil 14">
            <a:extLst>
              <a:ext uri="{FF2B5EF4-FFF2-40B4-BE49-F238E27FC236}">
                <a16:creationId xmlns:a16="http://schemas.microsoft.com/office/drawing/2014/main" id="{FDFCEAB8-DACE-7A0C-9C6E-AB280D28D210}"/>
              </a:ext>
            </a:extLst>
          </p:cNvPr>
          <p:cNvSpPr/>
          <p:nvPr/>
        </p:nvSpPr>
        <p:spPr>
          <a:xfrm>
            <a:off x="2406316" y="2868328"/>
            <a:ext cx="5072866" cy="1321496"/>
          </a:xfrm>
          <a:custGeom>
            <a:avLst/>
            <a:gdLst>
              <a:gd name="connsiteX0" fmla="*/ 0 w 5072866"/>
              <a:gd name="connsiteY0" fmla="*/ 510139 h 1321496"/>
              <a:gd name="connsiteX1" fmla="*/ 837398 w 5072866"/>
              <a:gd name="connsiteY1" fmla="*/ 567891 h 1321496"/>
              <a:gd name="connsiteX2" fmla="*/ 1934678 w 5072866"/>
              <a:gd name="connsiteY2" fmla="*/ 933651 h 1321496"/>
              <a:gd name="connsiteX3" fmla="*/ 2233061 w 5072866"/>
              <a:gd name="connsiteY3" fmla="*/ 1068405 h 1321496"/>
              <a:gd name="connsiteX4" fmla="*/ 3003082 w 5072866"/>
              <a:gd name="connsiteY4" fmla="*/ 1299411 h 1321496"/>
              <a:gd name="connsiteX5" fmla="*/ 3647975 w 5072866"/>
              <a:gd name="connsiteY5" fmla="*/ 1318661 h 1321496"/>
              <a:gd name="connsiteX6" fmla="*/ 4186989 w 5072866"/>
              <a:gd name="connsiteY6" fmla="*/ 1309036 h 1321496"/>
              <a:gd name="connsiteX7" fmla="*/ 4620126 w 5072866"/>
              <a:gd name="connsiteY7" fmla="*/ 1097280 h 1321496"/>
              <a:gd name="connsiteX8" fmla="*/ 4793381 w 5072866"/>
              <a:gd name="connsiteY8" fmla="*/ 904775 h 1321496"/>
              <a:gd name="connsiteX9" fmla="*/ 4841507 w 5072866"/>
              <a:gd name="connsiteY9" fmla="*/ 789272 h 1321496"/>
              <a:gd name="connsiteX10" fmla="*/ 4908884 w 5072866"/>
              <a:gd name="connsiteY10" fmla="*/ 683394 h 1321496"/>
              <a:gd name="connsiteX11" fmla="*/ 5014762 w 5072866"/>
              <a:gd name="connsiteY11" fmla="*/ 452388 h 1321496"/>
              <a:gd name="connsiteX12" fmla="*/ 5043638 w 5072866"/>
              <a:gd name="connsiteY12" fmla="*/ 279133 h 1321496"/>
              <a:gd name="connsiteX13" fmla="*/ 5062888 w 5072866"/>
              <a:gd name="connsiteY13" fmla="*/ 211756 h 1321496"/>
              <a:gd name="connsiteX14" fmla="*/ 5072513 w 5072866"/>
              <a:gd name="connsiteY14" fmla="*/ 0 h 1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2866" h="1321496">
                <a:moveTo>
                  <a:pt x="0" y="510139"/>
                </a:moveTo>
                <a:cubicBezTo>
                  <a:pt x="415147" y="517688"/>
                  <a:pt x="483450" y="494854"/>
                  <a:pt x="837398" y="567891"/>
                </a:cubicBezTo>
                <a:cubicBezTo>
                  <a:pt x="1169803" y="636482"/>
                  <a:pt x="1701199" y="828209"/>
                  <a:pt x="1934678" y="933651"/>
                </a:cubicBezTo>
                <a:cubicBezTo>
                  <a:pt x="2034139" y="978569"/>
                  <a:pt x="2129810" y="1033058"/>
                  <a:pt x="2233061" y="1068405"/>
                </a:cubicBezTo>
                <a:cubicBezTo>
                  <a:pt x="2486591" y="1155199"/>
                  <a:pt x="2735226" y="1291416"/>
                  <a:pt x="3003082" y="1299411"/>
                </a:cubicBezTo>
                <a:lnTo>
                  <a:pt x="3647975" y="1318661"/>
                </a:lnTo>
                <a:cubicBezTo>
                  <a:pt x="3827646" y="1315453"/>
                  <a:pt x="4008775" y="1332099"/>
                  <a:pt x="4186989" y="1309036"/>
                </a:cubicBezTo>
                <a:cubicBezTo>
                  <a:pt x="4388510" y="1282957"/>
                  <a:pt x="4477539" y="1212447"/>
                  <a:pt x="4620126" y="1097280"/>
                </a:cubicBezTo>
                <a:cubicBezTo>
                  <a:pt x="4694939" y="1036854"/>
                  <a:pt x="4745460" y="989559"/>
                  <a:pt x="4793381" y="904775"/>
                </a:cubicBezTo>
                <a:cubicBezTo>
                  <a:pt x="4813904" y="868464"/>
                  <a:pt x="4822214" y="826251"/>
                  <a:pt x="4841507" y="789272"/>
                </a:cubicBezTo>
                <a:cubicBezTo>
                  <a:pt x="4860857" y="752184"/>
                  <a:pt x="4887602" y="719409"/>
                  <a:pt x="4908884" y="683394"/>
                </a:cubicBezTo>
                <a:cubicBezTo>
                  <a:pt x="4959278" y="598111"/>
                  <a:pt x="4984170" y="548535"/>
                  <a:pt x="5014762" y="452388"/>
                </a:cubicBezTo>
                <a:cubicBezTo>
                  <a:pt x="5046451" y="352793"/>
                  <a:pt x="5024718" y="380039"/>
                  <a:pt x="5043638" y="279133"/>
                </a:cubicBezTo>
                <a:cubicBezTo>
                  <a:pt x="5047943" y="256175"/>
                  <a:pt x="5056471" y="234215"/>
                  <a:pt x="5062888" y="211756"/>
                </a:cubicBezTo>
                <a:cubicBezTo>
                  <a:pt x="5075708" y="70730"/>
                  <a:pt x="5072513" y="141316"/>
                  <a:pt x="507251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Serbest Form: Şekil 15">
            <a:extLst>
              <a:ext uri="{FF2B5EF4-FFF2-40B4-BE49-F238E27FC236}">
                <a16:creationId xmlns:a16="http://schemas.microsoft.com/office/drawing/2014/main" id="{79ABF317-B539-D875-F7CB-6FEBBCCA75CF}"/>
              </a:ext>
            </a:extLst>
          </p:cNvPr>
          <p:cNvSpPr/>
          <p:nvPr/>
        </p:nvSpPr>
        <p:spPr>
          <a:xfrm>
            <a:off x="2714324" y="2858703"/>
            <a:ext cx="5265048" cy="1549668"/>
          </a:xfrm>
          <a:custGeom>
            <a:avLst/>
            <a:gdLst>
              <a:gd name="connsiteX0" fmla="*/ 0 w 5265048"/>
              <a:gd name="connsiteY0" fmla="*/ 1135781 h 1549668"/>
              <a:gd name="connsiteX1" fmla="*/ 365760 w 5265048"/>
              <a:gd name="connsiteY1" fmla="*/ 1126156 h 1549668"/>
              <a:gd name="connsiteX2" fmla="*/ 664143 w 5265048"/>
              <a:gd name="connsiteY2" fmla="*/ 1087655 h 1549668"/>
              <a:gd name="connsiteX3" fmla="*/ 1097280 w 5265048"/>
              <a:gd name="connsiteY3" fmla="*/ 1097280 h 1549668"/>
              <a:gd name="connsiteX4" fmla="*/ 1347537 w 5265048"/>
              <a:gd name="connsiteY4" fmla="*/ 1135781 h 1549668"/>
              <a:gd name="connsiteX5" fmla="*/ 1597794 w 5265048"/>
              <a:gd name="connsiteY5" fmla="*/ 1280160 h 1549668"/>
              <a:gd name="connsiteX6" fmla="*/ 1838425 w 5265048"/>
              <a:gd name="connsiteY6" fmla="*/ 1366788 h 1549668"/>
              <a:gd name="connsiteX7" fmla="*/ 1944303 w 5265048"/>
              <a:gd name="connsiteY7" fmla="*/ 1386038 h 1549668"/>
              <a:gd name="connsiteX8" fmla="*/ 2242687 w 5265048"/>
              <a:gd name="connsiteY8" fmla="*/ 1443790 h 1549668"/>
              <a:gd name="connsiteX9" fmla="*/ 2367815 w 5265048"/>
              <a:gd name="connsiteY9" fmla="*/ 1463040 h 1549668"/>
              <a:gd name="connsiteX10" fmla="*/ 2483318 w 5265048"/>
              <a:gd name="connsiteY10" fmla="*/ 1491916 h 1549668"/>
              <a:gd name="connsiteX11" fmla="*/ 2598821 w 5265048"/>
              <a:gd name="connsiteY11" fmla="*/ 1511166 h 1549668"/>
              <a:gd name="connsiteX12" fmla="*/ 2695074 w 5265048"/>
              <a:gd name="connsiteY12" fmla="*/ 1530417 h 1549668"/>
              <a:gd name="connsiteX13" fmla="*/ 3060834 w 5265048"/>
              <a:gd name="connsiteY13" fmla="*/ 1549668 h 1549668"/>
              <a:gd name="connsiteX14" fmla="*/ 4013735 w 5265048"/>
              <a:gd name="connsiteY14" fmla="*/ 1501541 h 1549668"/>
              <a:gd name="connsiteX15" fmla="*/ 4408371 w 5265048"/>
              <a:gd name="connsiteY15" fmla="*/ 1328286 h 1549668"/>
              <a:gd name="connsiteX16" fmla="*/ 4514249 w 5265048"/>
              <a:gd name="connsiteY16" fmla="*/ 1270535 h 1549668"/>
              <a:gd name="connsiteX17" fmla="*/ 4841508 w 5265048"/>
              <a:gd name="connsiteY17" fmla="*/ 1087655 h 1549668"/>
              <a:gd name="connsiteX18" fmla="*/ 4985887 w 5265048"/>
              <a:gd name="connsiteY18" fmla="*/ 904775 h 1549668"/>
              <a:gd name="connsiteX19" fmla="*/ 5139891 w 5265048"/>
              <a:gd name="connsiteY19" fmla="*/ 683394 h 1549668"/>
              <a:gd name="connsiteX20" fmla="*/ 5226518 w 5265048"/>
              <a:gd name="connsiteY20" fmla="*/ 500514 h 1549668"/>
              <a:gd name="connsiteX21" fmla="*/ 5236143 w 5265048"/>
              <a:gd name="connsiteY21" fmla="*/ 442762 h 1549668"/>
              <a:gd name="connsiteX22" fmla="*/ 5245769 w 5265048"/>
              <a:gd name="connsiteY22" fmla="*/ 394636 h 1549668"/>
              <a:gd name="connsiteX23" fmla="*/ 5255394 w 5265048"/>
              <a:gd name="connsiteY23" fmla="*/ 115503 h 1549668"/>
              <a:gd name="connsiteX24" fmla="*/ 5265019 w 5265048"/>
              <a:gd name="connsiteY24" fmla="*/ 0 h 154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5048" h="1549668">
                <a:moveTo>
                  <a:pt x="0" y="1135781"/>
                </a:moveTo>
                <a:cubicBezTo>
                  <a:pt x="121920" y="1132573"/>
                  <a:pt x="244117" y="1134971"/>
                  <a:pt x="365760" y="1126156"/>
                </a:cubicBezTo>
                <a:cubicBezTo>
                  <a:pt x="465783" y="1118908"/>
                  <a:pt x="563935" y="1091611"/>
                  <a:pt x="664143" y="1087655"/>
                </a:cubicBezTo>
                <a:cubicBezTo>
                  <a:pt x="808445" y="1081959"/>
                  <a:pt x="952901" y="1094072"/>
                  <a:pt x="1097280" y="1097280"/>
                </a:cubicBezTo>
                <a:cubicBezTo>
                  <a:pt x="1175841" y="1102517"/>
                  <a:pt x="1272728" y="1099387"/>
                  <a:pt x="1347537" y="1135781"/>
                </a:cubicBezTo>
                <a:cubicBezTo>
                  <a:pt x="1434139" y="1177912"/>
                  <a:pt x="1508896" y="1243119"/>
                  <a:pt x="1597794" y="1280160"/>
                </a:cubicBezTo>
                <a:cubicBezTo>
                  <a:pt x="1698985" y="1322323"/>
                  <a:pt x="1730553" y="1339820"/>
                  <a:pt x="1838425" y="1366788"/>
                </a:cubicBezTo>
                <a:cubicBezTo>
                  <a:pt x="1873225" y="1375488"/>
                  <a:pt x="1909065" y="1379326"/>
                  <a:pt x="1944303" y="1386038"/>
                </a:cubicBezTo>
                <a:cubicBezTo>
                  <a:pt x="2043821" y="1404994"/>
                  <a:pt x="2142558" y="1428386"/>
                  <a:pt x="2242687" y="1443790"/>
                </a:cubicBezTo>
                <a:cubicBezTo>
                  <a:pt x="2284396" y="1450207"/>
                  <a:pt x="2326434" y="1454764"/>
                  <a:pt x="2367815" y="1463040"/>
                </a:cubicBezTo>
                <a:cubicBezTo>
                  <a:pt x="2406730" y="1470823"/>
                  <a:pt x="2444466" y="1483822"/>
                  <a:pt x="2483318" y="1491916"/>
                </a:cubicBezTo>
                <a:cubicBezTo>
                  <a:pt x="2521530" y="1499877"/>
                  <a:pt x="2560419" y="1504184"/>
                  <a:pt x="2598821" y="1511166"/>
                </a:cubicBezTo>
                <a:cubicBezTo>
                  <a:pt x="2631013" y="1517019"/>
                  <a:pt x="2662629" y="1526185"/>
                  <a:pt x="2695074" y="1530417"/>
                </a:cubicBezTo>
                <a:cubicBezTo>
                  <a:pt x="2778831" y="1541342"/>
                  <a:pt x="3011382" y="1547690"/>
                  <a:pt x="3060834" y="1549668"/>
                </a:cubicBezTo>
                <a:cubicBezTo>
                  <a:pt x="3378468" y="1533626"/>
                  <a:pt x="3698270" y="1541921"/>
                  <a:pt x="4013735" y="1501541"/>
                </a:cubicBezTo>
                <a:cubicBezTo>
                  <a:pt x="4040991" y="1498052"/>
                  <a:pt x="4341344" y="1361799"/>
                  <a:pt x="4408371" y="1328286"/>
                </a:cubicBezTo>
                <a:cubicBezTo>
                  <a:pt x="4444328" y="1310307"/>
                  <a:pt x="4478292" y="1288513"/>
                  <a:pt x="4514249" y="1270535"/>
                </a:cubicBezTo>
                <a:cubicBezTo>
                  <a:pt x="4625969" y="1214675"/>
                  <a:pt x="4750780" y="1178383"/>
                  <a:pt x="4841508" y="1087655"/>
                </a:cubicBezTo>
                <a:cubicBezTo>
                  <a:pt x="4873839" y="1055324"/>
                  <a:pt x="4953272" y="949038"/>
                  <a:pt x="4985887" y="904775"/>
                </a:cubicBezTo>
                <a:cubicBezTo>
                  <a:pt x="5012971" y="868019"/>
                  <a:pt x="5120471" y="722234"/>
                  <a:pt x="5139891" y="683394"/>
                </a:cubicBezTo>
                <a:cubicBezTo>
                  <a:pt x="5208569" y="546036"/>
                  <a:pt x="5180686" y="607456"/>
                  <a:pt x="5226518" y="500514"/>
                </a:cubicBezTo>
                <a:cubicBezTo>
                  <a:pt x="5229726" y="481263"/>
                  <a:pt x="5232652" y="461963"/>
                  <a:pt x="5236143" y="442762"/>
                </a:cubicBezTo>
                <a:cubicBezTo>
                  <a:pt x="5239070" y="426666"/>
                  <a:pt x="5244808" y="410968"/>
                  <a:pt x="5245769" y="394636"/>
                </a:cubicBezTo>
                <a:cubicBezTo>
                  <a:pt x="5251236" y="301697"/>
                  <a:pt x="5250501" y="208474"/>
                  <a:pt x="5255394" y="115503"/>
                </a:cubicBezTo>
                <a:cubicBezTo>
                  <a:pt x="5266082" y="-87573"/>
                  <a:pt x="5265019" y="93339"/>
                  <a:pt x="526501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Serbest Form: Şekil 16">
            <a:extLst>
              <a:ext uri="{FF2B5EF4-FFF2-40B4-BE49-F238E27FC236}">
                <a16:creationId xmlns:a16="http://schemas.microsoft.com/office/drawing/2014/main" id="{B0D4B5D5-F378-8155-E82A-F7750CF343A3}"/>
              </a:ext>
            </a:extLst>
          </p:cNvPr>
          <p:cNvSpPr/>
          <p:nvPr/>
        </p:nvSpPr>
        <p:spPr>
          <a:xfrm>
            <a:off x="3031958" y="1674796"/>
            <a:ext cx="2320178" cy="1395663"/>
          </a:xfrm>
          <a:custGeom>
            <a:avLst/>
            <a:gdLst>
              <a:gd name="connsiteX0" fmla="*/ 0 w 2320178"/>
              <a:gd name="connsiteY0" fmla="*/ 0 h 1395663"/>
              <a:gd name="connsiteX1" fmla="*/ 48126 w 2320178"/>
              <a:gd name="connsiteY1" fmla="*/ 9625 h 1395663"/>
              <a:gd name="connsiteX2" fmla="*/ 365760 w 2320178"/>
              <a:gd name="connsiteY2" fmla="*/ 298383 h 1395663"/>
              <a:gd name="connsiteX3" fmla="*/ 490888 w 2320178"/>
              <a:gd name="connsiteY3" fmla="*/ 413886 h 1395663"/>
              <a:gd name="connsiteX4" fmla="*/ 577516 w 2320178"/>
              <a:gd name="connsiteY4" fmla="*/ 481263 h 1395663"/>
              <a:gd name="connsiteX5" fmla="*/ 798897 w 2320178"/>
              <a:gd name="connsiteY5" fmla="*/ 673768 h 1395663"/>
              <a:gd name="connsiteX6" fmla="*/ 1001027 w 2320178"/>
              <a:gd name="connsiteY6" fmla="*/ 798897 h 1395663"/>
              <a:gd name="connsiteX7" fmla="*/ 1049154 w 2320178"/>
              <a:gd name="connsiteY7" fmla="*/ 827772 h 1395663"/>
              <a:gd name="connsiteX8" fmla="*/ 1135781 w 2320178"/>
              <a:gd name="connsiteY8" fmla="*/ 875899 h 1395663"/>
              <a:gd name="connsiteX9" fmla="*/ 1222408 w 2320178"/>
              <a:gd name="connsiteY9" fmla="*/ 924025 h 1395663"/>
              <a:gd name="connsiteX10" fmla="*/ 1357162 w 2320178"/>
              <a:gd name="connsiteY10" fmla="*/ 1029903 h 1395663"/>
              <a:gd name="connsiteX11" fmla="*/ 1453415 w 2320178"/>
              <a:gd name="connsiteY11" fmla="*/ 1135781 h 1395663"/>
              <a:gd name="connsiteX12" fmla="*/ 1559293 w 2320178"/>
              <a:gd name="connsiteY12" fmla="*/ 1203158 h 1395663"/>
              <a:gd name="connsiteX13" fmla="*/ 1626669 w 2320178"/>
              <a:gd name="connsiteY13" fmla="*/ 1251284 h 1395663"/>
              <a:gd name="connsiteX14" fmla="*/ 1722922 w 2320178"/>
              <a:gd name="connsiteY14" fmla="*/ 1309036 h 1395663"/>
              <a:gd name="connsiteX15" fmla="*/ 1780674 w 2320178"/>
              <a:gd name="connsiteY15" fmla="*/ 1357162 h 1395663"/>
              <a:gd name="connsiteX16" fmla="*/ 1857676 w 2320178"/>
              <a:gd name="connsiteY16" fmla="*/ 1395663 h 1395663"/>
              <a:gd name="connsiteX17" fmla="*/ 1982804 w 2320178"/>
              <a:gd name="connsiteY17" fmla="*/ 1386038 h 1395663"/>
              <a:gd name="connsiteX18" fmla="*/ 2069431 w 2320178"/>
              <a:gd name="connsiteY18" fmla="*/ 1366787 h 1395663"/>
              <a:gd name="connsiteX19" fmla="*/ 2165684 w 2320178"/>
              <a:gd name="connsiteY19" fmla="*/ 1357162 h 1395663"/>
              <a:gd name="connsiteX20" fmla="*/ 2242686 w 2320178"/>
              <a:gd name="connsiteY20" fmla="*/ 1328286 h 1395663"/>
              <a:gd name="connsiteX21" fmla="*/ 2290813 w 2320178"/>
              <a:gd name="connsiteY21" fmla="*/ 1318661 h 1395663"/>
              <a:gd name="connsiteX22" fmla="*/ 2310063 w 2320178"/>
              <a:gd name="connsiteY22" fmla="*/ 1289785 h 1395663"/>
              <a:gd name="connsiteX23" fmla="*/ 2319688 w 2320178"/>
              <a:gd name="connsiteY23" fmla="*/ 1183907 h 139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20178" h="1395663">
                <a:moveTo>
                  <a:pt x="0" y="0"/>
                </a:moveTo>
                <a:cubicBezTo>
                  <a:pt x="16042" y="3208"/>
                  <a:pt x="34814" y="116"/>
                  <a:pt x="48126" y="9625"/>
                </a:cubicBezTo>
                <a:cubicBezTo>
                  <a:pt x="318087" y="202454"/>
                  <a:pt x="199237" y="131860"/>
                  <a:pt x="365760" y="298383"/>
                </a:cubicBezTo>
                <a:cubicBezTo>
                  <a:pt x="405897" y="338520"/>
                  <a:pt x="447929" y="376785"/>
                  <a:pt x="490888" y="413886"/>
                </a:cubicBezTo>
                <a:cubicBezTo>
                  <a:pt x="518574" y="437797"/>
                  <a:pt x="550448" y="456655"/>
                  <a:pt x="577516" y="481263"/>
                </a:cubicBezTo>
                <a:cubicBezTo>
                  <a:pt x="737736" y="626917"/>
                  <a:pt x="649408" y="577323"/>
                  <a:pt x="798897" y="673768"/>
                </a:cubicBezTo>
                <a:cubicBezTo>
                  <a:pt x="865484" y="716727"/>
                  <a:pt x="933540" y="757366"/>
                  <a:pt x="1001027" y="798897"/>
                </a:cubicBezTo>
                <a:cubicBezTo>
                  <a:pt x="1016960" y="808702"/>
                  <a:pt x="1032911" y="818490"/>
                  <a:pt x="1049154" y="827772"/>
                </a:cubicBezTo>
                <a:cubicBezTo>
                  <a:pt x="1077834" y="844161"/>
                  <a:pt x="1106905" y="859857"/>
                  <a:pt x="1135781" y="875899"/>
                </a:cubicBezTo>
                <a:cubicBezTo>
                  <a:pt x="1164657" y="891941"/>
                  <a:pt x="1196434" y="903617"/>
                  <a:pt x="1222408" y="924025"/>
                </a:cubicBezTo>
                <a:cubicBezTo>
                  <a:pt x="1267326" y="959318"/>
                  <a:pt x="1318736" y="987634"/>
                  <a:pt x="1357162" y="1029903"/>
                </a:cubicBezTo>
                <a:cubicBezTo>
                  <a:pt x="1389246" y="1065196"/>
                  <a:pt x="1417201" y="1104740"/>
                  <a:pt x="1453415" y="1135781"/>
                </a:cubicBezTo>
                <a:cubicBezTo>
                  <a:pt x="1485177" y="1163005"/>
                  <a:pt x="1524486" y="1179953"/>
                  <a:pt x="1559293" y="1203158"/>
                </a:cubicBezTo>
                <a:cubicBezTo>
                  <a:pt x="1582257" y="1218468"/>
                  <a:pt x="1603497" y="1236290"/>
                  <a:pt x="1626669" y="1251284"/>
                </a:cubicBezTo>
                <a:cubicBezTo>
                  <a:pt x="1658083" y="1271611"/>
                  <a:pt x="1691789" y="1288282"/>
                  <a:pt x="1722922" y="1309036"/>
                </a:cubicBezTo>
                <a:cubicBezTo>
                  <a:pt x="1857562" y="1398793"/>
                  <a:pt x="1632493" y="1246025"/>
                  <a:pt x="1780674" y="1357162"/>
                </a:cubicBezTo>
                <a:cubicBezTo>
                  <a:pt x="1817044" y="1384440"/>
                  <a:pt x="1822146" y="1383820"/>
                  <a:pt x="1857676" y="1395663"/>
                </a:cubicBezTo>
                <a:cubicBezTo>
                  <a:pt x="1899385" y="1392455"/>
                  <a:pt x="1941355" y="1391690"/>
                  <a:pt x="1982804" y="1386038"/>
                </a:cubicBezTo>
                <a:cubicBezTo>
                  <a:pt x="2012113" y="1382041"/>
                  <a:pt x="2040213" y="1371400"/>
                  <a:pt x="2069431" y="1366787"/>
                </a:cubicBezTo>
                <a:cubicBezTo>
                  <a:pt x="2101281" y="1361758"/>
                  <a:pt x="2133600" y="1360370"/>
                  <a:pt x="2165684" y="1357162"/>
                </a:cubicBezTo>
                <a:cubicBezTo>
                  <a:pt x="2191351" y="1347537"/>
                  <a:pt x="2216485" y="1336348"/>
                  <a:pt x="2242686" y="1328286"/>
                </a:cubicBezTo>
                <a:cubicBezTo>
                  <a:pt x="2258323" y="1323475"/>
                  <a:pt x="2276609" y="1326778"/>
                  <a:pt x="2290813" y="1318661"/>
                </a:cubicBezTo>
                <a:cubicBezTo>
                  <a:pt x="2300857" y="1312922"/>
                  <a:pt x="2303646" y="1299410"/>
                  <a:pt x="2310063" y="1289785"/>
                </a:cubicBezTo>
                <a:cubicBezTo>
                  <a:pt x="2323463" y="1222782"/>
                  <a:pt x="2319688" y="1258019"/>
                  <a:pt x="2319688" y="11839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502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91290FD-B62E-51CB-E532-AB7A89976A35}"/>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 </m:t>
                    </m:r>
                  </m:oMath>
                </a14:m>
                <a:r>
                  <a:rPr lang="tr-TR"/>
                  <a:t>katsayısı = 5-(y1 + 2y2)=0</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oMath>
                </a14:m>
                <a:r>
                  <a:rPr lang="tr-TR"/>
                  <a:t> katsayısı = 12-(2y1-y2) = 0</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oMath>
                </a14:m>
                <a:r>
                  <a:rPr lang="tr-TR"/>
                  <a:t> katsayısı = 4-(y1 + 3y2) = -3/5</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4</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4</m:t>
                        </m:r>
                      </m:sub>
                    </m:sSub>
                  </m:oMath>
                </a14:m>
                <a:r>
                  <a:rPr lang="tr-TR"/>
                  <a:t> katsayısı = 0-y1= -29/5</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5</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5</m:t>
                        </m:r>
                      </m:sub>
                    </m:sSub>
                  </m:oMath>
                </a14:m>
                <a:r>
                  <a:rPr lang="tr-TR"/>
                  <a:t> katsayısı = (-M)-y2 = 2/5 - M</a:t>
                </a:r>
              </a:p>
              <a:p>
                <a:endParaRPr lang="tr-TR"/>
              </a:p>
            </p:txBody>
          </p:sp>
        </mc:Choice>
        <mc:Fallback xmlns="">
          <p:sp>
            <p:nvSpPr>
              <p:cNvPr id="2" name="İçerik Yer Tutucusu 1">
                <a:extLst>
                  <a:ext uri="{FF2B5EF4-FFF2-40B4-BE49-F238E27FC236}">
                    <a16:creationId xmlns:a16="http://schemas.microsoft.com/office/drawing/2014/main" id="{C91290FD-B62E-51CB-E532-AB7A89976A35}"/>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783B397-7689-A96A-88B0-C73548B5D9CF}"/>
              </a:ext>
            </a:extLst>
          </p:cNvPr>
          <p:cNvSpPr>
            <a:spLocks noGrp="1"/>
          </p:cNvSpPr>
          <p:nvPr>
            <p:ph type="title"/>
          </p:nvPr>
        </p:nvSpPr>
        <p:spPr/>
        <p:txBody>
          <a:bodyPr/>
          <a:lstStyle/>
          <a:p>
            <a:r>
              <a:rPr lang="tr-TR"/>
              <a:t>Optimum tablo için hesaplama</a:t>
            </a:r>
          </a:p>
        </p:txBody>
      </p:sp>
      <p:sp>
        <p:nvSpPr>
          <p:cNvPr id="4" name="Metin kutusu 3">
            <a:extLst>
              <a:ext uri="{FF2B5EF4-FFF2-40B4-BE49-F238E27FC236}">
                <a16:creationId xmlns:a16="http://schemas.microsoft.com/office/drawing/2014/main" id="{1138E890-4CD8-4119-7FED-B1AAB186BE76}"/>
              </a:ext>
            </a:extLst>
          </p:cNvPr>
          <p:cNvSpPr txBox="1"/>
          <p:nvPr/>
        </p:nvSpPr>
        <p:spPr>
          <a:xfrm>
            <a:off x="2195736" y="5373960"/>
            <a:ext cx="5178277" cy="369332"/>
          </a:xfrm>
          <a:prstGeom prst="rect">
            <a:avLst/>
          </a:prstGeom>
          <a:noFill/>
        </p:spPr>
        <p:txBody>
          <a:bodyPr wrap="none" rtlCol="0">
            <a:spAutoFit/>
          </a:bodyPr>
          <a:lstStyle/>
          <a:p>
            <a:r>
              <a:rPr lang="tr-TR" b="1">
                <a:solidFill>
                  <a:srgbClr val="EA6131"/>
                </a:solidFill>
              </a:rPr>
              <a:t>H</a:t>
            </a:r>
            <a:r>
              <a:rPr lang="tr-TR" b="1"/>
              <a:t>er hangi bir pozitif </a:t>
            </a:r>
            <a:r>
              <a:rPr lang="tr-TR" b="1">
                <a:solidFill>
                  <a:srgbClr val="EA6131"/>
                </a:solidFill>
              </a:rPr>
              <a:t>C-Z </a:t>
            </a:r>
            <a:r>
              <a:rPr lang="tr-TR" b="1"/>
              <a:t>bulunmadığı için </a:t>
            </a:r>
            <a:r>
              <a:rPr lang="tr-TR" b="1">
                <a:solidFill>
                  <a:srgbClr val="EA6131"/>
                </a:solidFill>
              </a:rPr>
              <a:t>o</a:t>
            </a:r>
            <a:r>
              <a:rPr lang="tr-TR" b="1"/>
              <a:t>ptimumdur.</a:t>
            </a:r>
          </a:p>
        </p:txBody>
      </p:sp>
    </p:spTree>
    <p:extLst>
      <p:ext uri="{BB962C8B-B14F-4D97-AF65-F5344CB8AC3E}">
        <p14:creationId xmlns:p14="http://schemas.microsoft.com/office/powerpoint/2010/main" val="149264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72A4599-1CA2-60D2-34AD-990948C86442}"/>
              </a:ext>
            </a:extLst>
          </p:cNvPr>
          <p:cNvSpPr>
            <a:spLocks noGrp="1"/>
          </p:cNvSpPr>
          <p:nvPr>
            <p:ph type="ctrTitle"/>
          </p:nvPr>
        </p:nvSpPr>
        <p:spPr/>
        <p:txBody>
          <a:bodyPr/>
          <a:lstStyle/>
          <a:p>
            <a:r>
              <a:rPr lang="tr-TR" sz="6000">
                <a:solidFill>
                  <a:srgbClr val="EA6131"/>
                </a:solidFill>
              </a:rPr>
              <a:t>T</a:t>
            </a:r>
            <a:r>
              <a:rPr lang="tr-TR" sz="6000"/>
              <a:t>amamlayıcı </a:t>
            </a:r>
            <a:r>
              <a:rPr lang="tr-TR" sz="6000">
                <a:solidFill>
                  <a:srgbClr val="EA6131"/>
                </a:solidFill>
              </a:rPr>
              <a:t>G</a:t>
            </a:r>
            <a:r>
              <a:rPr lang="tr-TR" sz="6000"/>
              <a:t>evşeklik </a:t>
            </a:r>
            <a:br>
              <a:rPr lang="tr-TR" sz="6000"/>
            </a:br>
            <a:r>
              <a:rPr lang="tr-TR" sz="6000">
                <a:solidFill>
                  <a:srgbClr val="EA6131"/>
                </a:solidFill>
              </a:rPr>
              <a:t>T</a:t>
            </a:r>
            <a:r>
              <a:rPr lang="tr-TR" sz="6000"/>
              <a:t>eoremi</a:t>
            </a:r>
          </a:p>
        </p:txBody>
      </p:sp>
    </p:spTree>
    <p:extLst>
      <p:ext uri="{BB962C8B-B14F-4D97-AF65-F5344CB8AC3E}">
        <p14:creationId xmlns:p14="http://schemas.microsoft.com/office/powerpoint/2010/main" val="318652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6CBD806-D44A-6D7B-2C97-EBBC281692FB}"/>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tr-TR"/>
              <a:t>Primal ve Dual cozumleri birbiriyle ilişkilendiren bir teoremdir. Bu teorem ile en iyi cozumde primal modeldeki kısıtlar ile dual modeldeki değişkenlerin ve primal modeldeki değişkenler ile dual modeldeki kısıtların ilişkileri ortaya konmaktadır.</a:t>
            </a:r>
          </a:p>
          <a:p>
            <a:pPr>
              <a:buFont typeface="Arial" panose="020B0604020202020204" pitchFamily="34" charset="0"/>
              <a:buChar char="•"/>
            </a:pPr>
            <a:endParaRPr lang="tr-TR"/>
          </a:p>
          <a:p>
            <a:pPr>
              <a:buFont typeface="Arial" panose="020B0604020202020204" pitchFamily="34" charset="0"/>
              <a:buChar char="•"/>
            </a:pPr>
            <a:r>
              <a:rPr lang="tr-TR"/>
              <a:t>Karar değişkenleri </a:t>
            </a:r>
            <a:r>
              <a:rPr lang="tr-TR" i="1"/>
              <a:t>x</a:t>
            </a:r>
            <a:r>
              <a:rPr lang="tr-TR"/>
              <a:t>1,</a:t>
            </a:r>
            <a:r>
              <a:rPr lang="tr-TR" i="1"/>
              <a:t>x</a:t>
            </a:r>
            <a:r>
              <a:rPr lang="tr-TR"/>
              <a:t>2,…,</a:t>
            </a:r>
            <a:r>
              <a:rPr lang="tr-TR" i="1"/>
              <a:t>xn </a:t>
            </a:r>
            <a:r>
              <a:rPr lang="tr-TR"/>
              <a:t>olan </a:t>
            </a:r>
            <a:r>
              <a:rPr lang="tr-TR" i="1"/>
              <a:t>m </a:t>
            </a:r>
            <a:r>
              <a:rPr lang="tr-TR"/>
              <a:t>tane ≤ kısıtı ve bu kısıtlarla ilgili </a:t>
            </a:r>
            <a:r>
              <a:rPr lang="tr-TR" i="1"/>
              <a:t>s</a:t>
            </a:r>
            <a:r>
              <a:rPr lang="tr-TR"/>
              <a:t>1,</a:t>
            </a:r>
            <a:r>
              <a:rPr lang="tr-TR" i="1"/>
              <a:t>s</a:t>
            </a:r>
            <a:r>
              <a:rPr lang="tr-TR"/>
              <a:t>2,…,</a:t>
            </a:r>
            <a:r>
              <a:rPr lang="tr-TR" i="1"/>
              <a:t>sm </a:t>
            </a:r>
            <a:r>
              <a:rPr lang="tr-TR"/>
              <a:t>gevşek değişkenlerini iceren bir normal en buyukleme probleminin (PRIMAL) duali</a:t>
            </a:r>
          </a:p>
          <a:p>
            <a:pPr>
              <a:buFont typeface="Arial" panose="020B0604020202020204" pitchFamily="34" charset="0"/>
              <a:buChar char="•"/>
            </a:pPr>
            <a:endParaRPr lang="tr-TR"/>
          </a:p>
          <a:p>
            <a:pPr>
              <a:buFont typeface="Arial" panose="020B0604020202020204" pitchFamily="34" charset="0"/>
              <a:buChar char="•"/>
            </a:pPr>
            <a:r>
              <a:rPr lang="tr-TR"/>
              <a:t>Karar değişkenleri </a:t>
            </a:r>
            <a:r>
              <a:rPr lang="tr-TR" i="1"/>
              <a:t>y</a:t>
            </a:r>
            <a:r>
              <a:rPr lang="tr-TR"/>
              <a:t>1,</a:t>
            </a:r>
            <a:r>
              <a:rPr lang="tr-TR" i="1"/>
              <a:t>y</a:t>
            </a:r>
            <a:r>
              <a:rPr lang="tr-TR"/>
              <a:t>2,…,</a:t>
            </a:r>
            <a:r>
              <a:rPr lang="tr-TR" i="1"/>
              <a:t>ym; n </a:t>
            </a:r>
            <a:r>
              <a:rPr lang="tr-TR"/>
              <a:t>tane ≥ kısıtı ve bu kısıtlarla ilgili </a:t>
            </a:r>
            <a:r>
              <a:rPr lang="tr-TR" i="1"/>
              <a:t>e</a:t>
            </a:r>
            <a:r>
              <a:rPr lang="tr-TR"/>
              <a:t>1,</a:t>
            </a:r>
            <a:r>
              <a:rPr lang="tr-TR" i="1"/>
              <a:t>e</a:t>
            </a:r>
            <a:r>
              <a:rPr lang="tr-TR"/>
              <a:t>2,…,</a:t>
            </a:r>
            <a:r>
              <a:rPr lang="tr-TR" i="1"/>
              <a:t>en </a:t>
            </a:r>
            <a:r>
              <a:rPr lang="tr-TR"/>
              <a:t>fazlalık dğişkenlerini içeren bir normal enkucukleme problemi (DUAL) olacaktır.</a:t>
            </a:r>
          </a:p>
          <a:p>
            <a:pPr>
              <a:buFont typeface="Arial" panose="020B0604020202020204" pitchFamily="34" charset="0"/>
              <a:buChar char="•"/>
            </a:pPr>
            <a:endParaRPr lang="tr-TR"/>
          </a:p>
          <a:p>
            <a:pPr>
              <a:buFont typeface="Arial" panose="020B0604020202020204" pitchFamily="34" charset="0"/>
              <a:buChar char="•"/>
            </a:pPr>
            <a:r>
              <a:rPr lang="tr-TR"/>
              <a:t>Bu problemler için </a:t>
            </a:r>
            <a:r>
              <a:rPr lang="tr-TR" b="1"/>
              <a:t>x</a:t>
            </a:r>
            <a:r>
              <a:rPr lang="tr-TR"/>
              <a:t>=[</a:t>
            </a:r>
            <a:r>
              <a:rPr lang="tr-TR" i="1"/>
              <a:t>x</a:t>
            </a:r>
            <a:r>
              <a:rPr lang="tr-TR"/>
              <a:t>1,</a:t>
            </a:r>
            <a:r>
              <a:rPr lang="tr-TR" i="1"/>
              <a:t>x</a:t>
            </a:r>
            <a:r>
              <a:rPr lang="tr-TR"/>
              <a:t>2,…</a:t>
            </a:r>
            <a:r>
              <a:rPr lang="tr-TR" i="1"/>
              <a:t>xn</a:t>
            </a:r>
            <a:r>
              <a:rPr lang="tr-TR"/>
              <a:t>] bir primal olurlu cozum v</a:t>
            </a:r>
            <a:r>
              <a:rPr lang="tr-TR" b="1"/>
              <a:t>y</a:t>
            </a:r>
            <a:r>
              <a:rPr lang="tr-TR"/>
              <a:t>=[</a:t>
            </a:r>
            <a:r>
              <a:rPr lang="tr-TR" i="1"/>
              <a:t>y</a:t>
            </a:r>
            <a:r>
              <a:rPr lang="tr-TR"/>
              <a:t>1,</a:t>
            </a:r>
            <a:r>
              <a:rPr lang="tr-TR" i="1"/>
              <a:t>y</a:t>
            </a:r>
            <a:r>
              <a:rPr lang="tr-TR"/>
              <a:t>2,…</a:t>
            </a:r>
            <a:r>
              <a:rPr lang="tr-TR" i="1"/>
              <a:t>ym</a:t>
            </a:r>
            <a:r>
              <a:rPr lang="tr-TR"/>
              <a:t>] ise bir dual olurlu cozum olsun. </a:t>
            </a:r>
            <a:r>
              <a:rPr lang="tr-TR" b="1"/>
              <a:t>X </a:t>
            </a:r>
            <a:r>
              <a:rPr lang="tr-TR"/>
              <a:t>ve </a:t>
            </a:r>
            <a:r>
              <a:rPr lang="tr-TR" b="1"/>
              <a:t>y </a:t>
            </a:r>
            <a:r>
              <a:rPr lang="tr-TR"/>
              <a:t>eniyi cozum olabilmeleri için yalnız ve yalnız aşağıdaki koşullar sağlanmalıdır:</a:t>
            </a:r>
          </a:p>
          <a:p>
            <a:pPr>
              <a:buFont typeface="Arial" panose="020B0604020202020204" pitchFamily="34" charset="0"/>
              <a:buChar char="•"/>
            </a:pPr>
            <a:endParaRPr lang="tr-TR" i="1"/>
          </a:p>
          <a:p>
            <a:pPr>
              <a:buFont typeface="Arial" panose="020B0604020202020204" pitchFamily="34" charset="0"/>
              <a:buChar char="•"/>
            </a:pPr>
            <a:r>
              <a:rPr lang="it-IT" i="1"/>
              <a:t>Si</a:t>
            </a:r>
            <a:r>
              <a:rPr lang="tr-TR" i="1"/>
              <a:t> </a:t>
            </a:r>
            <a:r>
              <a:rPr lang="it-IT"/>
              <a:t>y</a:t>
            </a:r>
            <a:r>
              <a:rPr lang="it-IT" i="1"/>
              <a:t>i</a:t>
            </a:r>
            <a:r>
              <a:rPr lang="it-IT"/>
              <a:t>=0</a:t>
            </a:r>
            <a:r>
              <a:rPr lang="tr-TR"/>
              <a:t> </a:t>
            </a:r>
            <a:r>
              <a:rPr lang="it-IT"/>
              <a:t>(</a:t>
            </a:r>
            <a:r>
              <a:rPr lang="it-IT" i="1"/>
              <a:t>i</a:t>
            </a:r>
            <a:r>
              <a:rPr lang="it-IT"/>
              <a:t>=1,2,…,</a:t>
            </a:r>
            <a:r>
              <a:rPr lang="it-IT" i="1"/>
              <a:t>m</a:t>
            </a:r>
            <a:r>
              <a:rPr lang="it-IT"/>
              <a:t>)</a:t>
            </a:r>
          </a:p>
          <a:p>
            <a:pPr>
              <a:buFont typeface="Arial" panose="020B0604020202020204" pitchFamily="34" charset="0"/>
              <a:buChar char="•"/>
            </a:pPr>
            <a:r>
              <a:rPr lang="pt-BR" i="1"/>
              <a:t>Ej</a:t>
            </a:r>
            <a:r>
              <a:rPr lang="tr-TR" i="1"/>
              <a:t> </a:t>
            </a:r>
            <a:r>
              <a:rPr lang="pt-BR" i="1"/>
              <a:t>xj</a:t>
            </a:r>
            <a:r>
              <a:rPr lang="tr-TR" i="1"/>
              <a:t> </a:t>
            </a:r>
            <a:r>
              <a:rPr lang="pt-BR"/>
              <a:t>=0</a:t>
            </a:r>
            <a:r>
              <a:rPr lang="tr-TR"/>
              <a:t> </a:t>
            </a:r>
            <a:r>
              <a:rPr lang="pt-BR"/>
              <a:t>(</a:t>
            </a:r>
            <a:r>
              <a:rPr lang="pt-BR" i="1"/>
              <a:t>j</a:t>
            </a:r>
            <a:r>
              <a:rPr lang="pt-BR"/>
              <a:t>=1,2,…,</a:t>
            </a:r>
            <a:r>
              <a:rPr lang="pt-BR" i="1"/>
              <a:t>n</a:t>
            </a:r>
            <a:r>
              <a:rPr lang="pt-BR"/>
              <a:t>)</a:t>
            </a:r>
            <a:endParaRPr lang="tr-TR"/>
          </a:p>
          <a:p>
            <a:endParaRPr lang="tr-TR"/>
          </a:p>
        </p:txBody>
      </p:sp>
      <p:sp>
        <p:nvSpPr>
          <p:cNvPr id="3" name="Başlık 2">
            <a:extLst>
              <a:ext uri="{FF2B5EF4-FFF2-40B4-BE49-F238E27FC236}">
                <a16:creationId xmlns:a16="http://schemas.microsoft.com/office/drawing/2014/main" id="{0F8F5FC0-D634-FA58-355D-2D0D9081C841}"/>
              </a:ext>
            </a:extLst>
          </p:cNvPr>
          <p:cNvSpPr>
            <a:spLocks noGrp="1"/>
          </p:cNvSpPr>
          <p:nvPr>
            <p:ph type="title"/>
          </p:nvPr>
        </p:nvSpPr>
        <p:spPr>
          <a:xfrm>
            <a:off x="179512" y="-29264"/>
            <a:ext cx="8964488" cy="796908"/>
          </a:xfrm>
        </p:spPr>
        <p:txBody>
          <a:bodyPr>
            <a:normAutofit fontScale="90000"/>
          </a:bodyPr>
          <a:lstStyle/>
          <a:p>
            <a:r>
              <a:rPr lang="tr-TR"/>
              <a:t>Tamamlayıcı Gevşeklik Teoremi (Complementary slackness theorem)</a:t>
            </a:r>
          </a:p>
        </p:txBody>
      </p:sp>
    </p:spTree>
    <p:extLst>
      <p:ext uri="{BB962C8B-B14F-4D97-AF65-F5344CB8AC3E}">
        <p14:creationId xmlns:p14="http://schemas.microsoft.com/office/powerpoint/2010/main" val="6905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23F5ACD-55EC-3C51-A58A-4A9104EE4066}"/>
              </a:ext>
            </a:extLst>
          </p:cNvPr>
          <p:cNvSpPr>
            <a:spLocks noGrp="1"/>
          </p:cNvSpPr>
          <p:nvPr>
            <p:ph idx="1"/>
          </p:nvPr>
        </p:nvSpPr>
        <p:spPr/>
        <p:txBody>
          <a:bodyPr vert="horz" lIns="45720" tIns="45720" rIns="45720" bIns="45720" rtlCol="0">
            <a:normAutofit fontScale="92500" lnSpcReduction="10000"/>
          </a:bodyPr>
          <a:lstStyle/>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a:solidFill>
                  <a:schemeClr val="tx1"/>
                </a:solidFill>
                <a:latin typeface="Tunga" panose="020B0502040204020203" pitchFamily="34" charset="0"/>
                <a:ea typeface="+mn-ea"/>
                <a:cs typeface="Tunga" panose="020B0502040204020203" pitchFamily="34" charset="0"/>
              </a:rPr>
              <a:t>Dual model çözümleri kaynaklardaki değişimin amaç fonksiyonu değerini nasıl etkileyeceğini belirleyeceği için, duyarlılık analizleri için bir teknik arka plan hazırlar. </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a:solidFill>
                  <a:schemeClr val="tx1"/>
                </a:solidFill>
                <a:latin typeface="Tunga" panose="020B0502040204020203" pitchFamily="34" charset="0"/>
                <a:ea typeface="+mn-ea"/>
                <a:cs typeface="Tunga" panose="020B0502040204020203" pitchFamily="34" charset="0"/>
              </a:rPr>
              <a:t>Doğrusal programlamada (Güçlü </a:t>
            </a:r>
            <a:r>
              <a:rPr lang="tr-TR" sz="2200" i="0" err="1">
                <a:solidFill>
                  <a:schemeClr val="tx1"/>
                </a:solidFill>
                <a:latin typeface="Tunga" panose="020B0502040204020203" pitchFamily="34" charset="0"/>
                <a:ea typeface="+mn-ea"/>
                <a:cs typeface="Tunga" panose="020B0502040204020203" pitchFamily="34" charset="0"/>
              </a:rPr>
              <a:t>dualite</a:t>
            </a:r>
            <a:r>
              <a:rPr lang="tr-TR" sz="2200" i="0">
                <a:solidFill>
                  <a:schemeClr val="tx1"/>
                </a:solidFill>
                <a:latin typeface="Tunga" panose="020B0502040204020203" pitchFamily="34" charset="0"/>
                <a:ea typeface="+mn-ea"/>
                <a:cs typeface="Tunga" panose="020B0502040204020203" pitchFamily="34" charset="0"/>
              </a:rPr>
              <a:t> olduğu için) </a:t>
            </a:r>
            <a:r>
              <a:rPr lang="tr-TR" sz="2200" i="0" err="1">
                <a:solidFill>
                  <a:schemeClr val="tx1"/>
                </a:solidFill>
                <a:latin typeface="Tunga" panose="020B0502040204020203" pitchFamily="34" charset="0"/>
                <a:ea typeface="+mn-ea"/>
                <a:cs typeface="Tunga" panose="020B0502040204020203" pitchFamily="34" charset="0"/>
              </a:rPr>
              <a:t>primal</a:t>
            </a:r>
            <a:r>
              <a:rPr lang="tr-TR" sz="2200" i="0">
                <a:solidFill>
                  <a:schemeClr val="tx1"/>
                </a:solidFill>
                <a:latin typeface="Tunga" panose="020B0502040204020203" pitchFamily="34" charset="0"/>
                <a:ea typeface="+mn-ea"/>
                <a:cs typeface="Tunga" panose="020B0502040204020203" pitchFamily="34" charset="0"/>
              </a:rPr>
              <a:t> modele ait çözümün doğruluğunu kontrol için bir kontrol sağlar. Çünkü her iki model çözümü de aynı optimum çözümü verir (vermelidir). </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a:solidFill>
                  <a:schemeClr val="tx1"/>
                </a:solidFill>
                <a:latin typeface="Tunga" panose="020B0502040204020203" pitchFamily="34" charset="0"/>
                <a:ea typeface="+mn-ea"/>
                <a:cs typeface="Tunga" panose="020B0502040204020203" pitchFamily="34" charset="0"/>
              </a:rPr>
              <a:t>Doğrusal programlamada </a:t>
            </a:r>
            <a:r>
              <a:rPr lang="tr-TR" sz="2200" i="0" err="1">
                <a:solidFill>
                  <a:schemeClr val="tx1"/>
                </a:solidFill>
                <a:latin typeface="Tunga" panose="020B0502040204020203" pitchFamily="34" charset="0"/>
                <a:ea typeface="+mn-ea"/>
                <a:cs typeface="Tunga" panose="020B0502040204020203" pitchFamily="34" charset="0"/>
              </a:rPr>
              <a:t>dualite</a:t>
            </a:r>
            <a:r>
              <a:rPr lang="tr-TR" sz="2200" i="0">
                <a:solidFill>
                  <a:schemeClr val="tx1"/>
                </a:solidFill>
                <a:latin typeface="Tunga" panose="020B0502040204020203" pitchFamily="34" charset="0"/>
                <a:ea typeface="+mn-ea"/>
                <a:cs typeface="Tunga" panose="020B0502040204020203" pitchFamily="34" charset="0"/>
              </a:rPr>
              <a:t>, oyun teorisindeki iki-kişili sıfır-toplamlı oyunla izah edilebilir. Çünkü, </a:t>
            </a:r>
            <a:r>
              <a:rPr lang="tr-TR" sz="2200" i="0" err="1">
                <a:solidFill>
                  <a:schemeClr val="tx1"/>
                </a:solidFill>
                <a:latin typeface="Tunga" panose="020B0502040204020203" pitchFamily="34" charset="0"/>
                <a:ea typeface="+mn-ea"/>
                <a:cs typeface="Tunga" panose="020B0502040204020203" pitchFamily="34" charset="0"/>
              </a:rPr>
              <a:t>primal</a:t>
            </a:r>
            <a:r>
              <a:rPr lang="tr-TR" sz="2200" i="0">
                <a:solidFill>
                  <a:schemeClr val="tx1"/>
                </a:solidFill>
                <a:latin typeface="Tunga" panose="020B0502040204020203" pitchFamily="34" charset="0"/>
                <a:ea typeface="+mn-ea"/>
                <a:cs typeface="Tunga" panose="020B0502040204020203" pitchFamily="34" charset="0"/>
              </a:rPr>
              <a:t> modelin karar değişkenleri ile ortaya koyduğu kararın, karşı eylemini </a:t>
            </a:r>
            <a:r>
              <a:rPr lang="tr-TR" sz="2200" i="0" err="1">
                <a:solidFill>
                  <a:schemeClr val="tx1"/>
                </a:solidFill>
                <a:latin typeface="Tunga" panose="020B0502040204020203" pitchFamily="34" charset="0"/>
                <a:ea typeface="+mn-ea"/>
                <a:cs typeface="Tunga" panose="020B0502040204020203" pitchFamily="34" charset="0"/>
              </a:rPr>
              <a:t>dual</a:t>
            </a:r>
            <a:r>
              <a:rPr lang="tr-TR" sz="2200" i="0">
                <a:solidFill>
                  <a:schemeClr val="tx1"/>
                </a:solidFill>
                <a:latin typeface="Tunga" panose="020B0502040204020203" pitchFamily="34" charset="0"/>
                <a:ea typeface="+mn-ea"/>
                <a:cs typeface="Tunga" panose="020B0502040204020203" pitchFamily="34" charset="0"/>
              </a:rPr>
              <a:t> model karar değişkenleri ortaya koyar.</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err="1">
                <a:solidFill>
                  <a:schemeClr val="tx1"/>
                </a:solidFill>
                <a:latin typeface="Tunga" panose="020B0502040204020203" pitchFamily="34" charset="0"/>
                <a:ea typeface="+mn-ea"/>
                <a:cs typeface="Tunga" panose="020B0502040204020203" pitchFamily="34" charset="0"/>
              </a:rPr>
              <a:t>Dualite</a:t>
            </a:r>
            <a:r>
              <a:rPr lang="tr-TR" sz="2200" i="0">
                <a:solidFill>
                  <a:schemeClr val="tx1"/>
                </a:solidFill>
                <a:latin typeface="Tunga" panose="020B0502040204020203" pitchFamily="34" charset="0"/>
                <a:ea typeface="+mn-ea"/>
                <a:cs typeface="Tunga" panose="020B0502040204020203" pitchFamily="34" charset="0"/>
              </a:rPr>
              <a:t> sadece doğrusal programlama ile sınırlandırılmış bir konu değildir. Ekonomiden fiziğe oldukça geniş kapsayıcı bir konudur. Fizikte seri devrelerin paralel devrelerde uygulama alanı bulurken, ekonomide girdi-çıktı sistemlerin modellenmesinde uygulama alanı bulur.</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p:txBody>
      </p:sp>
      <p:sp>
        <p:nvSpPr>
          <p:cNvPr id="3" name="Başlık 2">
            <a:extLst>
              <a:ext uri="{FF2B5EF4-FFF2-40B4-BE49-F238E27FC236}">
                <a16:creationId xmlns:a16="http://schemas.microsoft.com/office/drawing/2014/main" id="{8021D17F-92CA-634F-0D71-AD63984B5A91}"/>
              </a:ext>
            </a:extLst>
          </p:cNvPr>
          <p:cNvSpPr>
            <a:spLocks noGrp="1"/>
          </p:cNvSpPr>
          <p:nvPr>
            <p:ph type="title"/>
          </p:nvPr>
        </p:nvSpPr>
        <p:spPr/>
        <p:txBody>
          <a:bodyPr/>
          <a:lstStyle/>
          <a:p>
            <a:r>
              <a:rPr lang="tr-TR" err="1"/>
              <a:t>Dualite</a:t>
            </a:r>
            <a:endParaRPr lang="tr-TR"/>
          </a:p>
        </p:txBody>
      </p:sp>
    </p:spTree>
    <p:extLst>
      <p:ext uri="{BB962C8B-B14F-4D97-AF65-F5344CB8AC3E}">
        <p14:creationId xmlns:p14="http://schemas.microsoft.com/office/powerpoint/2010/main" val="29426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24ADD4D-40D3-5A00-868A-2110B152E32C}"/>
              </a:ext>
            </a:extLst>
          </p:cNvPr>
          <p:cNvSpPr>
            <a:spLocks noGrp="1"/>
          </p:cNvSpPr>
          <p:nvPr>
            <p:ph idx="1"/>
          </p:nvPr>
        </p:nvSpPr>
        <p:spPr/>
        <p:txBody>
          <a:bodyPr/>
          <a:lstStyle/>
          <a:p>
            <a:pPr>
              <a:buFont typeface="Arial" panose="020B0604020202020204" pitchFamily="34" charset="0"/>
              <a:buChar char="•"/>
            </a:pPr>
            <a:r>
              <a:rPr lang="tr-TR"/>
              <a:t>Diğer bir deyişle, en iyi çözümde, bir modeldeki değişken (</a:t>
            </a:r>
            <a:r>
              <a:rPr lang="tr-TR" i="1"/>
              <a:t>yi</a:t>
            </a:r>
            <a:r>
              <a:rPr lang="tr-TR"/>
              <a:t> veya </a:t>
            </a:r>
            <a:r>
              <a:rPr lang="tr-TR" i="1"/>
              <a:t>xj</a:t>
            </a:r>
            <a:r>
              <a:rPr lang="tr-TR"/>
              <a:t>) pozitif ise diğer modelde bu değişkenle ilişkili kısıt aktiftir (</a:t>
            </a:r>
            <a:r>
              <a:rPr lang="tr-TR" i="1"/>
              <a:t>si</a:t>
            </a:r>
            <a:r>
              <a:rPr lang="tr-TR"/>
              <a:t> veya </a:t>
            </a:r>
            <a:r>
              <a:rPr lang="tr-TR" i="1"/>
              <a:t>ej</a:t>
            </a:r>
            <a:r>
              <a:rPr lang="tr-TR"/>
              <a:t> = 0). Bir modeldeki kısıt aktif değil ise (</a:t>
            </a:r>
            <a:r>
              <a:rPr lang="tr-TR" i="1"/>
              <a:t>si</a:t>
            </a:r>
            <a:r>
              <a:rPr lang="tr-TR"/>
              <a:t> veya </a:t>
            </a:r>
            <a:r>
              <a:rPr lang="tr-TR" i="1"/>
              <a:t>ej</a:t>
            </a:r>
            <a:r>
              <a:rPr lang="tr-TR"/>
              <a:t> &gt; 0) diğer modelde bu kısıtla ilişkili değişken (</a:t>
            </a:r>
            <a:r>
              <a:rPr lang="tr-TR" i="1"/>
              <a:t>yi</a:t>
            </a:r>
            <a:r>
              <a:rPr lang="tr-TR"/>
              <a:t> veya </a:t>
            </a:r>
            <a:r>
              <a:rPr lang="tr-TR" i="1"/>
              <a:t>xj</a:t>
            </a:r>
            <a:r>
              <a:rPr lang="tr-TR"/>
              <a:t>) 0 değerini alır. </a:t>
            </a:r>
          </a:p>
          <a:p>
            <a:pPr>
              <a:buFont typeface="Arial" panose="020B0604020202020204" pitchFamily="34" charset="0"/>
              <a:buChar char="•"/>
            </a:pPr>
            <a:endParaRPr lang="tr-TR"/>
          </a:p>
          <a:p>
            <a:pPr>
              <a:buFont typeface="Arial" panose="020B0604020202020204" pitchFamily="34" charset="0"/>
              <a:buChar char="•"/>
            </a:pPr>
            <a:r>
              <a:rPr lang="tr-TR"/>
              <a:t>Tümler  gevşeklik  teoreminden  faydalanarak  dual  modelinin  çözümünden  primal modelin  çözümüne  veya  primal  modelin  çözümünden  dual  modelin  çözümüne ulaşılabilir. </a:t>
            </a:r>
          </a:p>
          <a:p>
            <a:endParaRPr lang="tr-TR"/>
          </a:p>
        </p:txBody>
      </p:sp>
      <p:sp>
        <p:nvSpPr>
          <p:cNvPr id="3" name="Başlık 2">
            <a:extLst>
              <a:ext uri="{FF2B5EF4-FFF2-40B4-BE49-F238E27FC236}">
                <a16:creationId xmlns:a16="http://schemas.microsoft.com/office/drawing/2014/main" id="{30BB937A-1185-9099-6303-5926C0E8851C}"/>
              </a:ext>
            </a:extLst>
          </p:cNvPr>
          <p:cNvSpPr>
            <a:spLocks noGrp="1"/>
          </p:cNvSpPr>
          <p:nvPr>
            <p:ph type="title"/>
          </p:nvPr>
        </p:nvSpPr>
        <p:spPr/>
        <p:txBody>
          <a:bodyPr/>
          <a:lstStyle/>
          <a:p>
            <a:r>
              <a:rPr lang="tr-TR"/>
              <a:t>Tamamlayıcı Gevşeklik Teoremi</a:t>
            </a:r>
          </a:p>
        </p:txBody>
      </p:sp>
    </p:spTree>
    <p:extLst>
      <p:ext uri="{BB962C8B-B14F-4D97-AF65-F5344CB8AC3E}">
        <p14:creationId xmlns:p14="http://schemas.microsoft.com/office/powerpoint/2010/main" val="41278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71F899-23FC-437E-8370-1A5AD6670BD8}"/>
                  </a:ext>
                </a:extLst>
              </p:cNvPr>
              <p:cNvSpPr>
                <a:spLocks noGrp="1"/>
              </p:cNvSpPr>
              <p:nvPr>
                <p:ph idx="1"/>
              </p:nvPr>
            </p:nvSpPr>
            <p:spPr/>
            <p:txBody>
              <a:bodyPr>
                <a:normAutofit fontScale="92500" lnSpcReduction="10000"/>
              </a:bodyPr>
              <a:lstStyle/>
              <a:p>
                <a:r>
                  <a:rPr lang="tr-TR">
                    <a:effectLst/>
                  </a:rPr>
                  <a:t>Şöyle bir durumu tasvir edelim. Aç bir sokak hayvanına bir miktar mama verdiğimizi düşünelim. Verebileceğimiz mamanın ağırlığı en fazla 150 gr olsun ve biz bu miktarın tamamını vermiş olalım. Yediği miktara X diyecek olursak, hayvanın yiyebileceği mama en fazla 150 gr olacaktır (</a:t>
                </a:r>
                <a14:m>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ea typeface="Cambria Math" panose="02040503050406030204" pitchFamily="18" charset="0"/>
                      </a:rPr>
                      <m:t>≤150</m:t>
                    </m:r>
                  </m:oMath>
                </a14:m>
                <a:r>
                  <a:rPr lang="tr-TR">
                    <a:effectLst/>
                  </a:rPr>
                  <a:t>). Hayvanın tüm mamayı yediği durum, kısıta ait gevşek değişkenin S=0 olduğunu gösterir. Bu durum bizde, hayvanın henüz doymadığı, biraz daha mamanın doyma amacına katkı sağlayacağı fikrini oluşturur. Birim ek mamanın sağlayacağı katkı dual değişken değeridir. Gevşek değişken sıfır olduğuna göre, </a:t>
                </a:r>
                <a14:m>
                  <m:oMath xmlns:m="http://schemas.openxmlformats.org/officeDocument/2006/math">
                    <m:r>
                      <a:rPr lang="tr-TR">
                        <a:latin typeface="Cambria Math" panose="02040503050406030204" pitchFamily="18" charset="0"/>
                      </a:rPr>
                      <m:t>𝑥</m:t>
                    </m:r>
                    <m:r>
                      <a:rPr lang="tr-TR">
                        <a:latin typeface="Cambria Math" panose="02040503050406030204" pitchFamily="18" charset="0"/>
                        <a:ea typeface="Cambria Math" panose="02040503050406030204" pitchFamily="18" charset="0"/>
                      </a:rPr>
                      <m:t>≤150 </m:t>
                    </m:r>
                  </m:oMath>
                </a14:m>
                <a:r>
                  <a:rPr lang="tr-TR">
                    <a:effectLst/>
                  </a:rPr>
                  <a:t>kısıtına karşılık gelen dual değişken (y) sıfırdan farklı olmalıdır (</a:t>
                </a:r>
                <a14:m>
                  <m:oMath xmlns:m="http://schemas.openxmlformats.org/officeDocument/2006/math">
                    <m:r>
                      <a:rPr lang="tr-TR" b="0" i="1" smtClean="0">
                        <a:effectLst/>
                        <a:latin typeface="Cambria Math" panose="02040503050406030204" pitchFamily="18" charset="0"/>
                      </a:rPr>
                      <m:t>𝑆</m:t>
                    </m:r>
                    <m:r>
                      <a:rPr lang="tr-TR" b="0" i="1" smtClean="0">
                        <a:effectLst/>
                        <a:latin typeface="Cambria Math" panose="02040503050406030204" pitchFamily="18" charset="0"/>
                      </a:rPr>
                      <m:t> ×</m:t>
                    </m:r>
                    <m:r>
                      <a:rPr lang="tr-TR" b="0" i="1" smtClean="0">
                        <a:effectLst/>
                        <a:latin typeface="Cambria Math" panose="02040503050406030204" pitchFamily="18" charset="0"/>
                        <a:ea typeface="Cambria Math" panose="02040503050406030204" pitchFamily="18" charset="0"/>
                      </a:rPr>
                      <m:t>𝑦</m:t>
                    </m:r>
                    <m:r>
                      <a:rPr lang="tr-TR" b="0" i="1" smtClean="0">
                        <a:effectLst/>
                        <a:latin typeface="Cambria Math" panose="02040503050406030204" pitchFamily="18" charset="0"/>
                        <a:ea typeface="Cambria Math" panose="02040503050406030204" pitchFamily="18" charset="0"/>
                      </a:rPr>
                      <m:t>=0</m:t>
                    </m:r>
                  </m:oMath>
                </a14:m>
                <a:r>
                  <a:rPr lang="tr-TR">
                    <a:effectLst/>
                  </a:rPr>
                  <a:t>'dır), çünkü verilecek ek mama doyma amacına bir katkı sağlayacaktır. Eğer S &gt; 0 olsaydı, yani tabakta bir miktar mama kalmış olsaydı, hayvanın tamamen doyduğuna kanaat getirir ve ilave mamanın hayvanın doyma amacına birim katkısının (y) olmayacağı, y=0 olacağı sonucunu çıkarırdık. </a:t>
                </a:r>
                <a14:m>
                  <m:oMath xmlns:m="http://schemas.openxmlformats.org/officeDocument/2006/math">
                    <m:r>
                      <a:rPr lang="tr-TR">
                        <a:latin typeface="Cambria Math" panose="02040503050406030204" pitchFamily="18" charset="0"/>
                      </a:rPr>
                      <m:t>𝑆</m:t>
                    </m:r>
                    <m:r>
                      <a:rPr lang="tr-TR">
                        <a:latin typeface="Cambria Math" panose="02040503050406030204" pitchFamily="18" charset="0"/>
                      </a:rPr>
                      <m:t> ×</m:t>
                    </m:r>
                    <m:r>
                      <a:rPr lang="tr-TR">
                        <a:latin typeface="Cambria Math" panose="02040503050406030204" pitchFamily="18" charset="0"/>
                        <a:ea typeface="Cambria Math" panose="02040503050406030204" pitchFamily="18" charset="0"/>
                      </a:rPr>
                      <m:t>𝑦</m:t>
                    </m:r>
                    <m:r>
                      <a:rPr lang="tr-TR">
                        <a:latin typeface="Cambria Math" panose="02040503050406030204" pitchFamily="18" charset="0"/>
                        <a:ea typeface="Cambria Math" panose="02040503050406030204" pitchFamily="18" charset="0"/>
                      </a:rPr>
                      <m:t>=0</m:t>
                    </m:r>
                  </m:oMath>
                </a14:m>
                <a:r>
                  <a:rPr lang="tr-TR">
                    <a:effectLst/>
                  </a:rPr>
                  <a:t> şartı her iki değişkenin de sıfır olduğu durumda da sağlanabilir. Bu hayvanın tam olarak verilen miktar ile doyduğunu, artık ek mamanın doymasına bir katkı sağlamayacağı anlamına gelir ki, çok sık karşılaşılaşılamayacak bir denge durumunu göstermektedir. </a:t>
                </a:r>
              </a:p>
              <a:p>
                <a:br>
                  <a:rPr lang="tr-TR">
                    <a:effectLst/>
                  </a:rPr>
                </a:br>
                <a:endParaRPr lang="tr-TR"/>
              </a:p>
            </p:txBody>
          </p:sp>
        </mc:Choice>
        <mc:Fallback xmlns="">
          <p:sp>
            <p:nvSpPr>
              <p:cNvPr id="2" name="İçerik Yer Tutucusu 1">
                <a:extLst>
                  <a:ext uri="{FF2B5EF4-FFF2-40B4-BE49-F238E27FC236}">
                    <a16:creationId xmlns:a16="http://schemas.microsoft.com/office/drawing/2014/main" id="{F871F899-23FC-437E-8370-1A5AD6670BD8}"/>
                  </a:ext>
                </a:extLst>
              </p:cNvPr>
              <p:cNvSpPr>
                <a:spLocks noGrp="1" noRot="1" noChangeAspect="1" noMove="1" noResize="1" noEditPoints="1" noAdjustHandles="1" noChangeArrowheads="1" noChangeShapeType="1" noTextEdit="1"/>
              </p:cNvSpPr>
              <p:nvPr>
                <p:ph idx="1"/>
              </p:nvPr>
            </p:nvSpPr>
            <p:spPr>
              <a:blipFill>
                <a:blip r:embed="rId2"/>
                <a:stretch>
                  <a:fillRect l="-1234" t="-2000" r="-130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A5A48A-F140-AB71-BCAE-1ACD8A3A8157}"/>
              </a:ext>
            </a:extLst>
          </p:cNvPr>
          <p:cNvSpPr>
            <a:spLocks noGrp="1"/>
          </p:cNvSpPr>
          <p:nvPr>
            <p:ph type="title"/>
          </p:nvPr>
        </p:nvSpPr>
        <p:spPr/>
        <p:txBody>
          <a:bodyPr/>
          <a:lstStyle/>
          <a:p>
            <a:r>
              <a:rPr lang="tr-TR">
                <a:effectLst/>
              </a:rPr>
              <a:t>Tamamlayıcı Gevşeklik Teoremi Açıklayıcı Örnek Durum</a:t>
            </a:r>
            <a:endParaRPr lang="tr-TR"/>
          </a:p>
        </p:txBody>
      </p:sp>
    </p:spTree>
    <p:extLst>
      <p:ext uri="{BB962C8B-B14F-4D97-AF65-F5344CB8AC3E}">
        <p14:creationId xmlns:p14="http://schemas.microsoft.com/office/powerpoint/2010/main" val="183167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B4F20F6-06FB-B779-208B-57FEA76BA183}"/>
              </a:ext>
            </a:extLst>
          </p:cNvPr>
          <p:cNvSpPr>
            <a:spLocks noGrp="1"/>
          </p:cNvSpPr>
          <p:nvPr>
            <p:ph idx="1"/>
          </p:nvPr>
        </p:nvSpPr>
        <p:spPr/>
        <p:txBody>
          <a:bodyPr>
            <a:normAutofit fontScale="77500" lnSpcReduction="20000"/>
          </a:bodyPr>
          <a:lstStyle/>
          <a:p>
            <a:r>
              <a:rPr lang="tr-TR"/>
              <a:t>Aşağıdaki verilen DP modelini göz önüne alınız.</a:t>
            </a:r>
          </a:p>
          <a:p>
            <a:pPr marL="0" indent="0">
              <a:buNone/>
            </a:pPr>
            <a:r>
              <a:rPr lang="pl-PL"/>
              <a:t>min z = 3x1 +2x2 + 4x3 </a:t>
            </a:r>
          </a:p>
          <a:p>
            <a:pPr marL="0" indent="0">
              <a:buNone/>
            </a:pPr>
            <a:r>
              <a:rPr lang="tr-TR"/>
              <a:t> 	</a:t>
            </a:r>
            <a:r>
              <a:rPr lang="fi-FI"/>
              <a:t>2x1 +  x2 + 3x3 = 60 </a:t>
            </a:r>
            <a:r>
              <a:rPr lang="tr-TR">
                <a:sym typeface="Wingdings" panose="05000000000000000000" pitchFamily="2" charset="2"/>
              </a:rPr>
              <a:t> </a:t>
            </a:r>
            <a:r>
              <a:rPr lang="tr-TR"/>
              <a:t>y1</a:t>
            </a:r>
            <a:endParaRPr lang="fi-FI"/>
          </a:p>
          <a:p>
            <a:pPr marL="0" indent="0">
              <a:buNone/>
            </a:pPr>
            <a:r>
              <a:rPr lang="tr-TR"/>
              <a:t>             	3x1 +3x2 + 5x3 ≥ 120 </a:t>
            </a:r>
            <a:r>
              <a:rPr lang="tr-TR">
                <a:sym typeface="Wingdings" panose="05000000000000000000" pitchFamily="2" charset="2"/>
              </a:rPr>
              <a:t> y2</a:t>
            </a:r>
            <a:endParaRPr lang="tr-TR"/>
          </a:p>
          <a:p>
            <a:pPr marL="0" indent="0">
              <a:buNone/>
            </a:pPr>
            <a:r>
              <a:rPr lang="tr-TR"/>
              <a:t>             	x1 + x2 - 3x3 ≤ 150  </a:t>
            </a:r>
            <a:r>
              <a:rPr lang="tr-TR">
                <a:sym typeface="Wingdings" panose="05000000000000000000" pitchFamily="2" charset="2"/>
              </a:rPr>
              <a:t> y3</a:t>
            </a:r>
            <a:endParaRPr lang="tr-TR"/>
          </a:p>
          <a:p>
            <a:pPr marL="0" indent="0">
              <a:buNone/>
            </a:pPr>
            <a:r>
              <a:rPr lang="tr-TR"/>
              <a:t>	x1 , x2, x3 ≥ 0 </a:t>
            </a:r>
          </a:p>
          <a:p>
            <a:pPr marL="0" indent="0">
              <a:buNone/>
            </a:pPr>
            <a:r>
              <a:rPr lang="tr-TR"/>
              <a:t>bu DP modelinin en iyi cozumu Z= 90, </a:t>
            </a:r>
            <a:r>
              <a:rPr lang="tr-TR" i="1"/>
              <a:t>x</a:t>
            </a:r>
            <a:r>
              <a:rPr lang="tr-TR"/>
              <a:t>1 = 0, </a:t>
            </a:r>
            <a:r>
              <a:rPr lang="tr-TR" i="1"/>
              <a:t>x</a:t>
            </a:r>
            <a:r>
              <a:rPr lang="tr-TR"/>
              <a:t>2 = 15, </a:t>
            </a:r>
            <a:r>
              <a:rPr lang="tr-TR" i="1"/>
              <a:t>x</a:t>
            </a:r>
            <a:r>
              <a:rPr lang="tr-TR"/>
              <a:t>3 = 15 olarak verilsin. Buna göre  dual  modelin  çözümünü,  primal  model  için  gölge  fiyatları  ve  indirgenmiş maliyetleri bulunuz. </a:t>
            </a:r>
          </a:p>
          <a:p>
            <a:endParaRPr lang="tr-TR"/>
          </a:p>
          <a:p>
            <a:r>
              <a:rPr lang="tr-TR"/>
              <a:t>Çözüm</a:t>
            </a:r>
          </a:p>
          <a:p>
            <a:endParaRPr lang="tr-TR"/>
          </a:p>
          <a:p>
            <a:r>
              <a:rPr lang="tr-TR"/>
              <a:t>Primal modelin standart bicimi: </a:t>
            </a:r>
          </a:p>
          <a:p>
            <a:pPr marL="0" indent="0">
              <a:buNone/>
            </a:pPr>
            <a:r>
              <a:rPr lang="pl-PL"/>
              <a:t>min z = 3x1 +2x2 + 4x3 </a:t>
            </a:r>
            <a:r>
              <a:rPr lang="tr-TR"/>
              <a:t>–MA1</a:t>
            </a:r>
            <a:endParaRPr lang="pl-PL"/>
          </a:p>
          <a:p>
            <a:pPr marL="0" indent="0">
              <a:buNone/>
            </a:pPr>
            <a:r>
              <a:rPr lang="tr-TR"/>
              <a:t>Ö</a:t>
            </a:r>
            <a:r>
              <a:rPr lang="fi-FI"/>
              <a:t>yle ki</a:t>
            </a:r>
            <a:r>
              <a:rPr lang="tr-TR"/>
              <a:t>;</a:t>
            </a:r>
            <a:r>
              <a:rPr lang="fi-FI"/>
              <a:t>    2x1 +  x2 + 3x3  </a:t>
            </a:r>
            <a:r>
              <a:rPr lang="tr-TR"/>
              <a:t>+A1</a:t>
            </a:r>
            <a:r>
              <a:rPr lang="fi-FI"/>
              <a:t> = 60 </a:t>
            </a:r>
            <a:r>
              <a:rPr lang="tr-TR">
                <a:sym typeface="Wingdings" panose="05000000000000000000" pitchFamily="2" charset="2"/>
              </a:rPr>
              <a:t> y1</a:t>
            </a:r>
            <a:endParaRPr lang="fi-FI"/>
          </a:p>
          <a:p>
            <a:pPr marL="0" indent="0">
              <a:buNone/>
            </a:pPr>
            <a:r>
              <a:rPr lang="tr-TR"/>
              <a:t>             3x1 +3x2 + 5x3 – E2    = 120 </a:t>
            </a:r>
            <a:r>
              <a:rPr lang="tr-TR">
                <a:sym typeface="Wingdings" panose="05000000000000000000" pitchFamily="2" charset="2"/>
              </a:rPr>
              <a:t> y2</a:t>
            </a:r>
            <a:endParaRPr lang="tr-TR"/>
          </a:p>
          <a:p>
            <a:pPr marL="0" indent="0">
              <a:buNone/>
            </a:pPr>
            <a:r>
              <a:rPr lang="tr-TR"/>
              <a:t>             x1 + x2  -  3x3    + S3 =  150 </a:t>
            </a:r>
            <a:r>
              <a:rPr lang="tr-TR">
                <a:sym typeface="Wingdings" panose="05000000000000000000" pitchFamily="2" charset="2"/>
              </a:rPr>
              <a:t> y3</a:t>
            </a:r>
            <a:endParaRPr lang="tr-TR"/>
          </a:p>
          <a:p>
            <a:pPr marL="0" indent="0">
              <a:buNone/>
            </a:pPr>
            <a:r>
              <a:rPr lang="tr-TR"/>
              <a:t>tüm değişkenler ≥ 0 </a:t>
            </a:r>
          </a:p>
          <a:p>
            <a:pPr marL="0" indent="0">
              <a:buNone/>
            </a:pPr>
            <a:r>
              <a:rPr lang="tr-TR"/>
              <a:t>Optimum çözüm değerleri; x1=E2=0, x2=x3=15, S3=180</a:t>
            </a:r>
          </a:p>
          <a:p>
            <a:endParaRPr lang="tr-TR"/>
          </a:p>
        </p:txBody>
      </p:sp>
      <p:sp>
        <p:nvSpPr>
          <p:cNvPr id="3" name="Başlık 2">
            <a:extLst>
              <a:ext uri="{FF2B5EF4-FFF2-40B4-BE49-F238E27FC236}">
                <a16:creationId xmlns:a16="http://schemas.microsoft.com/office/drawing/2014/main" id="{73C029E0-F200-6EFD-57EB-C8E590CB0667}"/>
              </a:ext>
            </a:extLst>
          </p:cNvPr>
          <p:cNvSpPr>
            <a:spLocks noGrp="1"/>
          </p:cNvSpPr>
          <p:nvPr>
            <p:ph type="title"/>
          </p:nvPr>
        </p:nvSpPr>
        <p:spPr/>
        <p:txBody>
          <a:bodyPr/>
          <a:lstStyle/>
          <a:p>
            <a:r>
              <a:rPr lang="tr-TR"/>
              <a:t>Örnek 1</a:t>
            </a:r>
          </a:p>
        </p:txBody>
      </p:sp>
      <mc:AlternateContent xmlns:mc="http://schemas.openxmlformats.org/markup-compatibility/2006">
        <mc:Choice xmlns:a14="http://schemas.microsoft.com/office/drawing/2010/main" Requires="a14">
          <p:sp>
            <p:nvSpPr>
              <p:cNvPr id="4" name="Metin kutusu 3">
                <a:extLst>
                  <a:ext uri="{FF2B5EF4-FFF2-40B4-BE49-F238E27FC236}">
                    <a16:creationId xmlns:a16="http://schemas.microsoft.com/office/drawing/2014/main" id="{EC43521A-BDA7-CB63-EB05-46829B9BAE01}"/>
                  </a:ext>
                </a:extLst>
              </p:cNvPr>
              <p:cNvSpPr txBox="1"/>
              <p:nvPr/>
            </p:nvSpPr>
            <p:spPr>
              <a:xfrm>
                <a:off x="5292080" y="3925627"/>
                <a:ext cx="3624658" cy="2031325"/>
              </a:xfrm>
              <a:prstGeom prst="rect">
                <a:avLst/>
              </a:prstGeom>
              <a:noFill/>
              <a:ln>
                <a:solidFill>
                  <a:schemeClr val="accent1"/>
                </a:solidFill>
              </a:ln>
            </p:spPr>
            <p:txBody>
              <a:bodyPr wrap="square" rtlCol="0">
                <a:spAutoFit/>
              </a:bodyPr>
              <a:lstStyle/>
              <a:p>
                <a:r>
                  <a:rPr lang="tr-TR" b="1" dirty="0"/>
                  <a:t>Tamamlayıcı Gevşeklik Teoreminden</a:t>
                </a:r>
              </a:p>
              <a:p>
                <a:pPr lvl="1"/>
                <a:r>
                  <a:rPr lang="tr-TR" dirty="0"/>
                  <a:t>A1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y1 = 0</a:t>
                </a:r>
              </a:p>
              <a:p>
                <a:pPr lvl="1"/>
                <a:r>
                  <a:rPr lang="tr-TR" dirty="0"/>
                  <a:t>E2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y2 = 0</a:t>
                </a:r>
              </a:p>
              <a:p>
                <a:pPr lvl="1"/>
                <a:r>
                  <a:rPr lang="tr-TR" dirty="0"/>
                  <a:t>S3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y3 = 0 </a:t>
                </a:r>
              </a:p>
              <a:p>
                <a:r>
                  <a:rPr lang="tr-TR" dirty="0"/>
                  <a:t>A1=0 olduğuna göre y1 </a:t>
                </a:r>
                <a14:m>
                  <m:oMath xmlns:m="http://schemas.openxmlformats.org/officeDocument/2006/math">
                    <m:r>
                      <a:rPr lang="tr-TR" i="1" dirty="0" smtClean="0">
                        <a:latin typeface="Cambria Math" panose="02040503050406030204" pitchFamily="18" charset="0"/>
                        <a:ea typeface="Cambria Math" panose="02040503050406030204" pitchFamily="18" charset="0"/>
                      </a:rPr>
                      <m:t>≠</m:t>
                    </m:r>
                  </m:oMath>
                </a14:m>
                <a:r>
                  <a:rPr lang="tr-TR" dirty="0"/>
                  <a:t>0</a:t>
                </a:r>
              </a:p>
              <a:p>
                <a:r>
                  <a:rPr lang="tr-TR"/>
                  <a:t>E2 =0 </a:t>
                </a:r>
                <a:r>
                  <a:rPr lang="tr-TR" dirty="0"/>
                  <a:t>olduğuna göre y2</a:t>
                </a:r>
                <a14:m>
                  <m:oMath xmlns:m="http://schemas.openxmlformats.org/officeDocument/2006/math">
                    <m:r>
                      <a:rPr lang="tr-TR" i="1" dirty="0">
                        <a:latin typeface="Cambria Math" panose="02040503050406030204" pitchFamily="18" charset="0"/>
                        <a:ea typeface="Cambria Math" panose="02040503050406030204" pitchFamily="18" charset="0"/>
                      </a:rPr>
                      <m:t>≠</m:t>
                    </m:r>
                  </m:oMath>
                </a14:m>
                <a:r>
                  <a:rPr lang="tr-TR" dirty="0"/>
                  <a:t>0</a:t>
                </a:r>
              </a:p>
              <a:p>
                <a:r>
                  <a:rPr lang="tr-TR" dirty="0"/>
                  <a:t>S3 =180 olduğuna göre y3=0</a:t>
                </a:r>
              </a:p>
            </p:txBody>
          </p:sp>
        </mc:Choice>
        <mc:Fallback>
          <p:sp>
            <p:nvSpPr>
              <p:cNvPr id="4" name="Metin kutusu 3">
                <a:extLst>
                  <a:ext uri="{FF2B5EF4-FFF2-40B4-BE49-F238E27FC236}">
                    <a16:creationId xmlns:a16="http://schemas.microsoft.com/office/drawing/2014/main" id="{EC43521A-BDA7-CB63-EB05-46829B9BAE01}"/>
                  </a:ext>
                </a:extLst>
              </p:cNvPr>
              <p:cNvSpPr txBox="1">
                <a:spLocks noRot="1" noChangeAspect="1" noMove="1" noResize="1" noEditPoints="1" noAdjustHandles="1" noChangeArrowheads="1" noChangeShapeType="1" noTextEdit="1"/>
              </p:cNvSpPr>
              <p:nvPr/>
            </p:nvSpPr>
            <p:spPr>
              <a:xfrm>
                <a:off x="5292080" y="3925627"/>
                <a:ext cx="3624658" cy="2031325"/>
              </a:xfrm>
              <a:prstGeom prst="rect">
                <a:avLst/>
              </a:prstGeom>
              <a:blipFill>
                <a:blip r:embed="rId2"/>
                <a:stretch>
                  <a:fillRect l="-1173" t="-1493" b="-3582"/>
                </a:stretch>
              </a:blipFill>
              <a:ln>
                <a:solidFill>
                  <a:schemeClr val="accent1"/>
                </a:solidFill>
              </a:ln>
            </p:spPr>
            <p:txBody>
              <a:bodyPr/>
              <a:lstStyle/>
              <a:p>
                <a:r>
                  <a:rPr lang="tr-TR">
                    <a:noFill/>
                  </a:rPr>
                  <a:t> </a:t>
                </a:r>
              </a:p>
            </p:txBody>
          </p:sp>
        </mc:Fallback>
      </mc:AlternateContent>
    </p:spTree>
    <p:extLst>
      <p:ext uri="{BB962C8B-B14F-4D97-AF65-F5344CB8AC3E}">
        <p14:creationId xmlns:p14="http://schemas.microsoft.com/office/powerpoint/2010/main" val="2971164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E01A2AC-6B27-6894-0E82-B00346595CDD}"/>
              </a:ext>
            </a:extLst>
          </p:cNvPr>
          <p:cNvSpPr>
            <a:spLocks noGrp="1"/>
          </p:cNvSpPr>
          <p:nvPr>
            <p:ph idx="1"/>
          </p:nvPr>
        </p:nvSpPr>
        <p:spPr/>
        <p:txBody>
          <a:bodyPr/>
          <a:lstStyle/>
          <a:p>
            <a:r>
              <a:rPr lang="tr-TR"/>
              <a:t>Dual modelin standart bicimi: </a:t>
            </a:r>
          </a:p>
          <a:p>
            <a:pPr marL="0" indent="0">
              <a:buNone/>
            </a:pPr>
            <a:r>
              <a:rPr lang="es-ES"/>
              <a:t>Maks w = 60 </a:t>
            </a:r>
            <a:r>
              <a:rPr lang="es-ES" i="1"/>
              <a:t>y</a:t>
            </a:r>
            <a:r>
              <a:rPr lang="es-ES"/>
              <a:t>1 + 120 </a:t>
            </a:r>
            <a:r>
              <a:rPr lang="es-ES" i="1"/>
              <a:t>y</a:t>
            </a:r>
            <a:r>
              <a:rPr lang="es-ES"/>
              <a:t>2 + 150 </a:t>
            </a:r>
            <a:r>
              <a:rPr lang="es-ES" i="1"/>
              <a:t>y</a:t>
            </a:r>
            <a:r>
              <a:rPr lang="es-ES"/>
              <a:t>3 </a:t>
            </a:r>
          </a:p>
          <a:p>
            <a:pPr marL="0" indent="0">
              <a:buNone/>
            </a:pPr>
            <a:r>
              <a:rPr lang="tr-TR"/>
              <a:t>Ö</a:t>
            </a:r>
            <a:r>
              <a:rPr lang="es-ES"/>
              <a:t>yle ki</a:t>
            </a:r>
            <a:r>
              <a:rPr lang="tr-TR"/>
              <a:t>;</a:t>
            </a:r>
            <a:r>
              <a:rPr lang="es-ES"/>
              <a:t>    2 </a:t>
            </a:r>
            <a:r>
              <a:rPr lang="es-ES" i="1"/>
              <a:t>y</a:t>
            </a:r>
            <a:r>
              <a:rPr lang="es-ES"/>
              <a:t>1 + 3 </a:t>
            </a:r>
            <a:r>
              <a:rPr lang="es-ES" i="1"/>
              <a:t>y</a:t>
            </a:r>
            <a:r>
              <a:rPr lang="es-ES"/>
              <a:t>2 +  </a:t>
            </a:r>
            <a:r>
              <a:rPr lang="es-ES" i="1"/>
              <a:t>y</a:t>
            </a:r>
            <a:r>
              <a:rPr lang="es-ES"/>
              <a:t>3 + </a:t>
            </a:r>
            <a:r>
              <a:rPr lang="es-ES" i="1"/>
              <a:t>d</a:t>
            </a:r>
            <a:r>
              <a:rPr lang="es-ES"/>
              <a:t>1      = 3 </a:t>
            </a:r>
            <a:r>
              <a:rPr lang="tr-TR">
                <a:sym typeface="Wingdings" panose="05000000000000000000" pitchFamily="2" charset="2"/>
              </a:rPr>
              <a:t> x1</a:t>
            </a:r>
            <a:endParaRPr lang="es-ES"/>
          </a:p>
          <a:p>
            <a:pPr marL="0" indent="0">
              <a:buNone/>
            </a:pPr>
            <a:r>
              <a:rPr lang="es-ES"/>
              <a:t>                </a:t>
            </a:r>
            <a:r>
              <a:rPr lang="es-ES" i="1"/>
              <a:t>y</a:t>
            </a:r>
            <a:r>
              <a:rPr lang="es-ES"/>
              <a:t>1 + 3 </a:t>
            </a:r>
            <a:r>
              <a:rPr lang="es-ES" i="1"/>
              <a:t>y</a:t>
            </a:r>
            <a:r>
              <a:rPr lang="es-ES"/>
              <a:t>2 +  </a:t>
            </a:r>
            <a:r>
              <a:rPr lang="es-ES" i="1"/>
              <a:t>y</a:t>
            </a:r>
            <a:r>
              <a:rPr lang="es-ES"/>
              <a:t>3       + </a:t>
            </a:r>
            <a:r>
              <a:rPr lang="es-ES" i="1"/>
              <a:t>d</a:t>
            </a:r>
            <a:r>
              <a:rPr lang="es-ES"/>
              <a:t>2    = 2 </a:t>
            </a:r>
            <a:r>
              <a:rPr lang="tr-TR">
                <a:sym typeface="Wingdings" panose="05000000000000000000" pitchFamily="2" charset="2"/>
              </a:rPr>
              <a:t> x2</a:t>
            </a:r>
            <a:endParaRPr lang="es-ES"/>
          </a:p>
          <a:p>
            <a:pPr marL="0" indent="0">
              <a:buNone/>
            </a:pPr>
            <a:r>
              <a:rPr lang="es-ES"/>
              <a:t>       3 </a:t>
            </a:r>
            <a:r>
              <a:rPr lang="es-ES" i="1"/>
              <a:t>y</a:t>
            </a:r>
            <a:r>
              <a:rPr lang="es-ES"/>
              <a:t>1 +5 </a:t>
            </a:r>
            <a:r>
              <a:rPr lang="es-ES" i="1"/>
              <a:t>y</a:t>
            </a:r>
            <a:r>
              <a:rPr lang="es-ES"/>
              <a:t>2 </a:t>
            </a:r>
            <a:r>
              <a:rPr lang="tr-TR"/>
              <a:t>- </a:t>
            </a:r>
            <a:r>
              <a:rPr lang="es-ES"/>
              <a:t>3 </a:t>
            </a:r>
            <a:r>
              <a:rPr lang="es-ES" i="1"/>
              <a:t>y</a:t>
            </a:r>
            <a:r>
              <a:rPr lang="es-ES"/>
              <a:t>3             +</a:t>
            </a:r>
            <a:r>
              <a:rPr lang="es-ES" i="1"/>
              <a:t>d</a:t>
            </a:r>
            <a:r>
              <a:rPr lang="es-ES"/>
              <a:t>3 </a:t>
            </a:r>
            <a:r>
              <a:rPr lang="tr-TR"/>
              <a:t> </a:t>
            </a:r>
            <a:r>
              <a:rPr lang="es-ES"/>
              <a:t>= 4 </a:t>
            </a:r>
            <a:r>
              <a:rPr lang="tr-TR">
                <a:sym typeface="Wingdings" panose="05000000000000000000" pitchFamily="2" charset="2"/>
              </a:rPr>
              <a:t> x3</a:t>
            </a:r>
            <a:endParaRPr lang="es-ES"/>
          </a:p>
          <a:p>
            <a:pPr marL="0" indent="0">
              <a:buNone/>
            </a:pPr>
            <a:r>
              <a:rPr lang="es-ES" i="1"/>
              <a:t>y</a:t>
            </a:r>
            <a:r>
              <a:rPr lang="es-ES"/>
              <a:t>1 </a:t>
            </a:r>
            <a:r>
              <a:rPr lang="tr-TR"/>
              <a:t>sınırlandırılmamış</a:t>
            </a:r>
            <a:r>
              <a:rPr lang="es-ES"/>
              <a:t>, y</a:t>
            </a:r>
            <a:r>
              <a:rPr lang="es-ES" i="1"/>
              <a:t>2</a:t>
            </a:r>
            <a:r>
              <a:rPr lang="es-ES"/>
              <a:t> ≥ 0, </a:t>
            </a:r>
            <a:r>
              <a:rPr lang="es-ES" i="1"/>
              <a:t>y</a:t>
            </a:r>
            <a:r>
              <a:rPr lang="es-ES"/>
              <a:t>3 ≤ 0,  </a:t>
            </a:r>
            <a:r>
              <a:rPr lang="es-ES" i="1"/>
              <a:t>d</a:t>
            </a:r>
            <a:r>
              <a:rPr lang="es-ES"/>
              <a:t>1, </a:t>
            </a:r>
            <a:r>
              <a:rPr lang="es-ES" i="1"/>
              <a:t>d</a:t>
            </a:r>
            <a:r>
              <a:rPr lang="es-ES"/>
              <a:t>2, </a:t>
            </a:r>
            <a:r>
              <a:rPr lang="es-ES" i="1"/>
              <a:t>d</a:t>
            </a:r>
            <a:r>
              <a:rPr lang="es-ES"/>
              <a:t>3 ≥ 0. </a:t>
            </a:r>
            <a:endParaRPr lang="tr-TR"/>
          </a:p>
          <a:p>
            <a:endParaRPr lang="tr-TR"/>
          </a:p>
        </p:txBody>
      </p:sp>
      <p:sp>
        <p:nvSpPr>
          <p:cNvPr id="3" name="Başlık 2">
            <a:extLst>
              <a:ext uri="{FF2B5EF4-FFF2-40B4-BE49-F238E27FC236}">
                <a16:creationId xmlns:a16="http://schemas.microsoft.com/office/drawing/2014/main" id="{A0BD5B7A-D112-06F1-563A-31E815426994}"/>
              </a:ext>
            </a:extLst>
          </p:cNvPr>
          <p:cNvSpPr>
            <a:spLocks noGrp="1"/>
          </p:cNvSpPr>
          <p:nvPr>
            <p:ph type="title"/>
          </p:nvPr>
        </p:nvSpPr>
        <p:spPr/>
        <p:txBody>
          <a:bodyPr/>
          <a:lstStyle/>
          <a:p>
            <a:r>
              <a:rPr lang="tr-TR"/>
              <a:t>Örnek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567AD9F2-EED1-505A-027B-A12EBD57EE04}"/>
                  </a:ext>
                </a:extLst>
              </p:cNvPr>
              <p:cNvSpPr txBox="1"/>
              <p:nvPr/>
            </p:nvSpPr>
            <p:spPr>
              <a:xfrm>
                <a:off x="6102590" y="1339802"/>
                <a:ext cx="3041410" cy="1200329"/>
              </a:xfrm>
              <a:prstGeom prst="rect">
                <a:avLst/>
              </a:prstGeom>
              <a:noFill/>
            </p:spPr>
            <p:txBody>
              <a:bodyPr wrap="none" rtlCol="0">
                <a:spAutoFit/>
              </a:bodyPr>
              <a:lstStyle/>
              <a:p>
                <a:r>
                  <a:rPr lang="tr-TR"/>
                  <a:t>Tamamlayıcı Gevşeklik Teoremi</a:t>
                </a:r>
              </a:p>
              <a:p>
                <a:r>
                  <a:rPr lang="tr-TR"/>
                  <a:t>d1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x1 =0</a:t>
                </a:r>
              </a:p>
              <a:p>
                <a:r>
                  <a:rPr lang="tr-TR" dirty="0"/>
                  <a:t>d2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x2 =0</a:t>
                </a:r>
              </a:p>
              <a:p>
                <a:r>
                  <a:rPr lang="tr-TR" dirty="0"/>
                  <a:t>d3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x3 =0 </a:t>
                </a:r>
              </a:p>
            </p:txBody>
          </p:sp>
        </mc:Choice>
        <mc:Fallback xmlns="">
          <p:sp>
            <p:nvSpPr>
              <p:cNvPr id="4" name="Metin kutusu 3">
                <a:extLst>
                  <a:ext uri="{FF2B5EF4-FFF2-40B4-BE49-F238E27FC236}">
                    <a16:creationId xmlns:a16="http://schemas.microsoft.com/office/drawing/2014/main" id="{567AD9F2-EED1-505A-027B-A12EBD57EE04}"/>
                  </a:ext>
                </a:extLst>
              </p:cNvPr>
              <p:cNvSpPr txBox="1">
                <a:spLocks noRot="1" noChangeAspect="1" noMove="1" noResize="1" noEditPoints="1" noAdjustHandles="1" noChangeArrowheads="1" noChangeShapeType="1" noTextEdit="1"/>
              </p:cNvSpPr>
              <p:nvPr/>
            </p:nvSpPr>
            <p:spPr>
              <a:xfrm>
                <a:off x="6102590" y="1339802"/>
                <a:ext cx="3041410" cy="1200329"/>
              </a:xfrm>
              <a:prstGeom prst="rect">
                <a:avLst/>
              </a:prstGeom>
              <a:blipFill>
                <a:blip r:embed="rId2"/>
                <a:stretch>
                  <a:fillRect l="-1603" t="-3046" r="-1002" b="-7107"/>
                </a:stretch>
              </a:blipFill>
            </p:spPr>
            <p:txBody>
              <a:bodyPr/>
              <a:lstStyle/>
              <a:p>
                <a:r>
                  <a:rPr lang="tr-TR">
                    <a:noFill/>
                  </a:rPr>
                  <a:t> </a:t>
                </a:r>
              </a:p>
            </p:txBody>
          </p:sp>
        </mc:Fallback>
      </mc:AlternateContent>
      <p:sp>
        <p:nvSpPr>
          <p:cNvPr id="6" name="Ok: Aşağı 5">
            <a:extLst>
              <a:ext uri="{FF2B5EF4-FFF2-40B4-BE49-F238E27FC236}">
                <a16:creationId xmlns:a16="http://schemas.microsoft.com/office/drawing/2014/main" id="{32EFA096-8197-FB60-9C65-2869AF749C1E}"/>
              </a:ext>
            </a:extLst>
          </p:cNvPr>
          <p:cNvSpPr/>
          <p:nvPr/>
        </p:nvSpPr>
        <p:spPr>
          <a:xfrm>
            <a:off x="6377021" y="3343938"/>
            <a:ext cx="484632" cy="474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4">
            <a:extLst>
              <a:ext uri="{FF2B5EF4-FFF2-40B4-BE49-F238E27FC236}">
                <a16:creationId xmlns:a16="http://schemas.microsoft.com/office/drawing/2014/main" id="{57F90C7B-38BC-CC77-89D3-BEF8B2983FDD}"/>
              </a:ext>
            </a:extLst>
          </p:cNvPr>
          <p:cNvSpPr txBox="1"/>
          <p:nvPr/>
        </p:nvSpPr>
        <p:spPr>
          <a:xfrm>
            <a:off x="5949188" y="4225575"/>
            <a:ext cx="2517648" cy="1754326"/>
          </a:xfrm>
          <a:prstGeom prst="rect">
            <a:avLst/>
          </a:prstGeom>
          <a:noFill/>
        </p:spPr>
        <p:txBody>
          <a:bodyPr wrap="square">
            <a:spAutoFit/>
          </a:bodyPr>
          <a:lstStyle/>
          <a:p>
            <a:r>
              <a:rPr lang="tr-TR" dirty="0"/>
              <a:t>y1 + 3y2 =2</a:t>
            </a:r>
          </a:p>
          <a:p>
            <a:r>
              <a:rPr lang="tr-TR" dirty="0"/>
              <a:t>3y1 + 5y2 =4</a:t>
            </a:r>
          </a:p>
          <a:p>
            <a:endParaRPr lang="tr-TR" dirty="0"/>
          </a:p>
          <a:p>
            <a:r>
              <a:rPr lang="tr-TR" dirty="0"/>
              <a:t>y1=0.5</a:t>
            </a:r>
          </a:p>
          <a:p>
            <a:r>
              <a:rPr lang="tr-TR" dirty="0"/>
              <a:t>y2=0.5</a:t>
            </a:r>
            <a:r>
              <a:rPr lang="es-ES" dirty="0"/>
              <a:t> </a:t>
            </a:r>
            <a:endParaRPr lang="tr-TR" dirty="0"/>
          </a:p>
          <a:p>
            <a:r>
              <a:rPr lang="tr-TR" dirty="0"/>
              <a:t>y3=0</a:t>
            </a:r>
          </a:p>
        </p:txBody>
      </p:sp>
      <p:sp>
        <p:nvSpPr>
          <p:cNvPr id="8" name="Serbest Form: Şekil 7">
            <a:extLst>
              <a:ext uri="{FF2B5EF4-FFF2-40B4-BE49-F238E27FC236}">
                <a16:creationId xmlns:a16="http://schemas.microsoft.com/office/drawing/2014/main" id="{54FC5A62-759E-0238-0583-4D9F032BD5DA}"/>
              </a:ext>
            </a:extLst>
          </p:cNvPr>
          <p:cNvSpPr/>
          <p:nvPr/>
        </p:nvSpPr>
        <p:spPr>
          <a:xfrm>
            <a:off x="4884685" y="2444988"/>
            <a:ext cx="1022574" cy="1944303"/>
          </a:xfrm>
          <a:custGeom>
            <a:avLst/>
            <a:gdLst>
              <a:gd name="connsiteX0" fmla="*/ 442762 w 1022574"/>
              <a:gd name="connsiteY0" fmla="*/ 0 h 1944303"/>
              <a:gd name="connsiteX1" fmla="*/ 577516 w 1022574"/>
              <a:gd name="connsiteY1" fmla="*/ 9625 h 1944303"/>
              <a:gd name="connsiteX2" fmla="*/ 635267 w 1022574"/>
              <a:gd name="connsiteY2" fmla="*/ 28876 h 1944303"/>
              <a:gd name="connsiteX3" fmla="*/ 673768 w 1022574"/>
              <a:gd name="connsiteY3" fmla="*/ 38501 h 1944303"/>
              <a:gd name="connsiteX4" fmla="*/ 789272 w 1022574"/>
              <a:gd name="connsiteY4" fmla="*/ 77002 h 1944303"/>
              <a:gd name="connsiteX5" fmla="*/ 856648 w 1022574"/>
              <a:gd name="connsiteY5" fmla="*/ 125129 h 1944303"/>
              <a:gd name="connsiteX6" fmla="*/ 933651 w 1022574"/>
              <a:gd name="connsiteY6" fmla="*/ 211756 h 1944303"/>
              <a:gd name="connsiteX7" fmla="*/ 952901 w 1022574"/>
              <a:gd name="connsiteY7" fmla="*/ 259882 h 1944303"/>
              <a:gd name="connsiteX8" fmla="*/ 981777 w 1022574"/>
              <a:gd name="connsiteY8" fmla="*/ 346510 h 1944303"/>
              <a:gd name="connsiteX9" fmla="*/ 1010653 w 1022574"/>
              <a:gd name="connsiteY9" fmla="*/ 404261 h 1944303"/>
              <a:gd name="connsiteX10" fmla="*/ 991402 w 1022574"/>
              <a:gd name="connsiteY10" fmla="*/ 693019 h 1944303"/>
              <a:gd name="connsiteX11" fmla="*/ 943276 w 1022574"/>
              <a:gd name="connsiteY11" fmla="*/ 779647 h 1944303"/>
              <a:gd name="connsiteX12" fmla="*/ 808522 w 1022574"/>
              <a:gd name="connsiteY12" fmla="*/ 981777 h 1944303"/>
              <a:gd name="connsiteX13" fmla="*/ 664143 w 1022574"/>
              <a:gd name="connsiteY13" fmla="*/ 1116531 h 1944303"/>
              <a:gd name="connsiteX14" fmla="*/ 625642 w 1022574"/>
              <a:gd name="connsiteY14" fmla="*/ 1145407 h 1944303"/>
              <a:gd name="connsiteX15" fmla="*/ 596766 w 1022574"/>
              <a:gd name="connsiteY15" fmla="*/ 1183908 h 1944303"/>
              <a:gd name="connsiteX16" fmla="*/ 519764 w 1022574"/>
              <a:gd name="connsiteY16" fmla="*/ 1222409 h 1944303"/>
              <a:gd name="connsiteX17" fmla="*/ 442762 w 1022574"/>
              <a:gd name="connsiteY17" fmla="*/ 1270535 h 1944303"/>
              <a:gd name="connsiteX18" fmla="*/ 317634 w 1022574"/>
              <a:gd name="connsiteY18" fmla="*/ 1337912 h 1944303"/>
              <a:gd name="connsiteX19" fmla="*/ 105878 w 1022574"/>
              <a:gd name="connsiteY19" fmla="*/ 1472665 h 1944303"/>
              <a:gd name="connsiteX20" fmla="*/ 67377 w 1022574"/>
              <a:gd name="connsiteY20" fmla="*/ 1511167 h 1944303"/>
              <a:gd name="connsiteX21" fmla="*/ 0 w 1022574"/>
              <a:gd name="connsiteY21" fmla="*/ 1617044 h 1944303"/>
              <a:gd name="connsiteX22" fmla="*/ 19251 w 1022574"/>
              <a:gd name="connsiteY22" fmla="*/ 1694047 h 1944303"/>
              <a:gd name="connsiteX23" fmla="*/ 48126 w 1022574"/>
              <a:gd name="connsiteY23" fmla="*/ 1713297 h 1944303"/>
              <a:gd name="connsiteX24" fmla="*/ 86627 w 1022574"/>
              <a:gd name="connsiteY24" fmla="*/ 1761423 h 1944303"/>
              <a:gd name="connsiteX25" fmla="*/ 125128 w 1022574"/>
              <a:gd name="connsiteY25" fmla="*/ 1848051 h 1944303"/>
              <a:gd name="connsiteX26" fmla="*/ 163629 w 1022574"/>
              <a:gd name="connsiteY26" fmla="*/ 1867301 h 1944303"/>
              <a:gd name="connsiteX27" fmla="*/ 221381 w 1022574"/>
              <a:gd name="connsiteY27" fmla="*/ 1915428 h 1944303"/>
              <a:gd name="connsiteX28" fmla="*/ 250257 w 1022574"/>
              <a:gd name="connsiteY28" fmla="*/ 1925053 h 1944303"/>
              <a:gd name="connsiteX29" fmla="*/ 279133 w 1022574"/>
              <a:gd name="connsiteY29" fmla="*/ 1944303 h 194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2574" h="1944303">
                <a:moveTo>
                  <a:pt x="442762" y="0"/>
                </a:moveTo>
                <a:cubicBezTo>
                  <a:pt x="487680" y="3208"/>
                  <a:pt x="532982" y="2945"/>
                  <a:pt x="577516" y="9625"/>
                </a:cubicBezTo>
                <a:cubicBezTo>
                  <a:pt x="597583" y="12635"/>
                  <a:pt x="615831" y="23045"/>
                  <a:pt x="635267" y="28876"/>
                </a:cubicBezTo>
                <a:cubicBezTo>
                  <a:pt x="647938" y="32677"/>
                  <a:pt x="661006" y="35020"/>
                  <a:pt x="673768" y="38501"/>
                </a:cubicBezTo>
                <a:cubicBezTo>
                  <a:pt x="698532" y="45255"/>
                  <a:pt x="763268" y="61833"/>
                  <a:pt x="789272" y="77002"/>
                </a:cubicBezTo>
                <a:cubicBezTo>
                  <a:pt x="813112" y="90909"/>
                  <a:pt x="835096" y="107887"/>
                  <a:pt x="856648" y="125129"/>
                </a:cubicBezTo>
                <a:cubicBezTo>
                  <a:pt x="879950" y="143770"/>
                  <a:pt x="919692" y="195006"/>
                  <a:pt x="933651" y="211756"/>
                </a:cubicBezTo>
                <a:cubicBezTo>
                  <a:pt x="940068" y="227798"/>
                  <a:pt x="947090" y="243611"/>
                  <a:pt x="952901" y="259882"/>
                </a:cubicBezTo>
                <a:cubicBezTo>
                  <a:pt x="963138" y="288547"/>
                  <a:pt x="970473" y="318249"/>
                  <a:pt x="981777" y="346510"/>
                </a:cubicBezTo>
                <a:cubicBezTo>
                  <a:pt x="989770" y="366493"/>
                  <a:pt x="1001028" y="385011"/>
                  <a:pt x="1010653" y="404261"/>
                </a:cubicBezTo>
                <a:cubicBezTo>
                  <a:pt x="1025691" y="524567"/>
                  <a:pt x="1033200" y="531051"/>
                  <a:pt x="991402" y="693019"/>
                </a:cubicBezTo>
                <a:cubicBezTo>
                  <a:pt x="983148" y="725004"/>
                  <a:pt x="960950" y="751740"/>
                  <a:pt x="943276" y="779647"/>
                </a:cubicBezTo>
                <a:cubicBezTo>
                  <a:pt x="899949" y="848058"/>
                  <a:pt x="865781" y="924517"/>
                  <a:pt x="808522" y="981777"/>
                </a:cubicBezTo>
                <a:cubicBezTo>
                  <a:pt x="744387" y="1045913"/>
                  <a:pt x="741410" y="1051151"/>
                  <a:pt x="664143" y="1116531"/>
                </a:cubicBezTo>
                <a:cubicBezTo>
                  <a:pt x="651897" y="1126893"/>
                  <a:pt x="636986" y="1134063"/>
                  <a:pt x="625642" y="1145407"/>
                </a:cubicBezTo>
                <a:cubicBezTo>
                  <a:pt x="614298" y="1156751"/>
                  <a:pt x="609740" y="1174472"/>
                  <a:pt x="596766" y="1183908"/>
                </a:cubicBezTo>
                <a:cubicBezTo>
                  <a:pt x="573558" y="1200787"/>
                  <a:pt x="544776" y="1208340"/>
                  <a:pt x="519764" y="1222409"/>
                </a:cubicBezTo>
                <a:cubicBezTo>
                  <a:pt x="493383" y="1237248"/>
                  <a:pt x="469042" y="1255518"/>
                  <a:pt x="442762" y="1270535"/>
                </a:cubicBezTo>
                <a:cubicBezTo>
                  <a:pt x="401632" y="1294038"/>
                  <a:pt x="357883" y="1312930"/>
                  <a:pt x="317634" y="1337912"/>
                </a:cubicBezTo>
                <a:cubicBezTo>
                  <a:pt x="50834" y="1503512"/>
                  <a:pt x="252190" y="1399510"/>
                  <a:pt x="105878" y="1472665"/>
                </a:cubicBezTo>
                <a:cubicBezTo>
                  <a:pt x="93044" y="1485499"/>
                  <a:pt x="78870" y="1497120"/>
                  <a:pt x="67377" y="1511167"/>
                </a:cubicBezTo>
                <a:cubicBezTo>
                  <a:pt x="23817" y="1564407"/>
                  <a:pt x="24884" y="1567277"/>
                  <a:pt x="0" y="1617044"/>
                </a:cubicBezTo>
                <a:cubicBezTo>
                  <a:pt x="6417" y="1642712"/>
                  <a:pt x="7419" y="1670383"/>
                  <a:pt x="19251" y="1694047"/>
                </a:cubicBezTo>
                <a:cubicBezTo>
                  <a:pt x="24424" y="1704394"/>
                  <a:pt x="39946" y="1705117"/>
                  <a:pt x="48126" y="1713297"/>
                </a:cubicBezTo>
                <a:cubicBezTo>
                  <a:pt x="62653" y="1727824"/>
                  <a:pt x="73793" y="1745381"/>
                  <a:pt x="86627" y="1761423"/>
                </a:cubicBezTo>
                <a:cubicBezTo>
                  <a:pt x="93070" y="1780750"/>
                  <a:pt x="104010" y="1830452"/>
                  <a:pt x="125128" y="1848051"/>
                </a:cubicBezTo>
                <a:cubicBezTo>
                  <a:pt x="136151" y="1857237"/>
                  <a:pt x="151874" y="1859073"/>
                  <a:pt x="163629" y="1867301"/>
                </a:cubicBezTo>
                <a:cubicBezTo>
                  <a:pt x="184158" y="1881671"/>
                  <a:pt x="200531" y="1901528"/>
                  <a:pt x="221381" y="1915428"/>
                </a:cubicBezTo>
                <a:cubicBezTo>
                  <a:pt x="229823" y="1921056"/>
                  <a:pt x="241182" y="1920516"/>
                  <a:pt x="250257" y="1925053"/>
                </a:cubicBezTo>
                <a:cubicBezTo>
                  <a:pt x="260604" y="1930226"/>
                  <a:pt x="269508" y="1937886"/>
                  <a:pt x="279133" y="19443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erbest Form: Şekil 8">
            <a:extLst>
              <a:ext uri="{FF2B5EF4-FFF2-40B4-BE49-F238E27FC236}">
                <a16:creationId xmlns:a16="http://schemas.microsoft.com/office/drawing/2014/main" id="{0E29E293-3DC4-865B-13C1-605DF0B80AF3}"/>
              </a:ext>
            </a:extLst>
          </p:cNvPr>
          <p:cNvSpPr/>
          <p:nvPr/>
        </p:nvSpPr>
        <p:spPr>
          <a:xfrm>
            <a:off x="4960175" y="2779505"/>
            <a:ext cx="1382965" cy="1926306"/>
          </a:xfrm>
          <a:custGeom>
            <a:avLst/>
            <a:gdLst>
              <a:gd name="connsiteX0" fmla="*/ 952901 w 1382965"/>
              <a:gd name="connsiteY0" fmla="*/ 1253 h 1926306"/>
              <a:gd name="connsiteX1" fmla="*/ 1203158 w 1382965"/>
              <a:gd name="connsiteY1" fmla="*/ 10878 h 1926306"/>
              <a:gd name="connsiteX2" fmla="*/ 1376413 w 1382965"/>
              <a:gd name="connsiteY2" fmla="*/ 136007 h 1926306"/>
              <a:gd name="connsiteX3" fmla="*/ 1366787 w 1382965"/>
              <a:gd name="connsiteY3" fmla="*/ 338137 h 1926306"/>
              <a:gd name="connsiteX4" fmla="*/ 1145406 w 1382965"/>
              <a:gd name="connsiteY4" fmla="*/ 569143 h 1926306"/>
              <a:gd name="connsiteX5" fmla="*/ 1058779 w 1382965"/>
              <a:gd name="connsiteY5" fmla="*/ 665396 h 1926306"/>
              <a:gd name="connsiteX6" fmla="*/ 943276 w 1382965"/>
              <a:gd name="connsiteY6" fmla="*/ 771274 h 1926306"/>
              <a:gd name="connsiteX7" fmla="*/ 750770 w 1382965"/>
              <a:gd name="connsiteY7" fmla="*/ 925278 h 1926306"/>
              <a:gd name="connsiteX8" fmla="*/ 404261 w 1382965"/>
              <a:gd name="connsiteY8" fmla="*/ 1204411 h 1926306"/>
              <a:gd name="connsiteX9" fmla="*/ 269507 w 1382965"/>
              <a:gd name="connsiteY9" fmla="*/ 1300663 h 1926306"/>
              <a:gd name="connsiteX10" fmla="*/ 125128 w 1382965"/>
              <a:gd name="connsiteY10" fmla="*/ 1445042 h 1926306"/>
              <a:gd name="connsiteX11" fmla="*/ 67377 w 1382965"/>
              <a:gd name="connsiteY11" fmla="*/ 1531670 h 1926306"/>
              <a:gd name="connsiteX12" fmla="*/ 28876 w 1382965"/>
              <a:gd name="connsiteY12" fmla="*/ 1647173 h 1926306"/>
              <a:gd name="connsiteX13" fmla="*/ 0 w 1382965"/>
              <a:gd name="connsiteY13" fmla="*/ 1714550 h 1926306"/>
              <a:gd name="connsiteX14" fmla="*/ 57751 w 1382965"/>
              <a:gd name="connsiteY14" fmla="*/ 1878179 h 1926306"/>
              <a:gd name="connsiteX15" fmla="*/ 163629 w 1382965"/>
              <a:gd name="connsiteY15" fmla="*/ 1916680 h 1926306"/>
              <a:gd name="connsiteX16" fmla="*/ 616017 w 1382965"/>
              <a:gd name="connsiteY16" fmla="*/ 1926306 h 1926306"/>
              <a:gd name="connsiteX17" fmla="*/ 952901 w 1382965"/>
              <a:gd name="connsiteY17" fmla="*/ 1916680 h 1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2965" h="1926306">
                <a:moveTo>
                  <a:pt x="952901" y="1253"/>
                </a:moveTo>
                <a:cubicBezTo>
                  <a:pt x="1036320" y="4461"/>
                  <a:pt x="1121925" y="-8361"/>
                  <a:pt x="1203158" y="10878"/>
                </a:cubicBezTo>
                <a:cubicBezTo>
                  <a:pt x="1241258" y="19902"/>
                  <a:pt x="1336323" y="102598"/>
                  <a:pt x="1376413" y="136007"/>
                </a:cubicBezTo>
                <a:cubicBezTo>
                  <a:pt x="1373204" y="203384"/>
                  <a:pt x="1398530" y="278620"/>
                  <a:pt x="1366787" y="338137"/>
                </a:cubicBezTo>
                <a:cubicBezTo>
                  <a:pt x="1316597" y="432242"/>
                  <a:pt x="1216753" y="489868"/>
                  <a:pt x="1145406" y="569143"/>
                </a:cubicBezTo>
                <a:cubicBezTo>
                  <a:pt x="1116530" y="601227"/>
                  <a:pt x="1089301" y="634874"/>
                  <a:pt x="1058779" y="665396"/>
                </a:cubicBezTo>
                <a:cubicBezTo>
                  <a:pt x="1021847" y="702328"/>
                  <a:pt x="983194" y="737593"/>
                  <a:pt x="943276" y="771274"/>
                </a:cubicBezTo>
                <a:cubicBezTo>
                  <a:pt x="880470" y="824267"/>
                  <a:pt x="811850" y="870305"/>
                  <a:pt x="750770" y="925278"/>
                </a:cubicBezTo>
                <a:cubicBezTo>
                  <a:pt x="642102" y="1023081"/>
                  <a:pt x="528273" y="1130003"/>
                  <a:pt x="404261" y="1204411"/>
                </a:cubicBezTo>
                <a:cubicBezTo>
                  <a:pt x="347512" y="1238461"/>
                  <a:pt x="326426" y="1248488"/>
                  <a:pt x="269507" y="1300663"/>
                </a:cubicBezTo>
                <a:cubicBezTo>
                  <a:pt x="219335" y="1346653"/>
                  <a:pt x="162881" y="1388412"/>
                  <a:pt x="125128" y="1445042"/>
                </a:cubicBezTo>
                <a:cubicBezTo>
                  <a:pt x="105878" y="1473918"/>
                  <a:pt x="82297" y="1500337"/>
                  <a:pt x="67377" y="1531670"/>
                </a:cubicBezTo>
                <a:cubicBezTo>
                  <a:pt x="49929" y="1568311"/>
                  <a:pt x="42906" y="1609092"/>
                  <a:pt x="28876" y="1647173"/>
                </a:cubicBezTo>
                <a:cubicBezTo>
                  <a:pt x="20429" y="1670101"/>
                  <a:pt x="9625" y="1692091"/>
                  <a:pt x="0" y="1714550"/>
                </a:cubicBezTo>
                <a:cubicBezTo>
                  <a:pt x="12823" y="1772254"/>
                  <a:pt x="18296" y="1829956"/>
                  <a:pt x="57751" y="1878179"/>
                </a:cubicBezTo>
                <a:cubicBezTo>
                  <a:pt x="80589" y="1906092"/>
                  <a:pt x="131262" y="1915459"/>
                  <a:pt x="163629" y="1916680"/>
                </a:cubicBezTo>
                <a:cubicBezTo>
                  <a:pt x="314352" y="1922368"/>
                  <a:pt x="465221" y="1923097"/>
                  <a:pt x="616017" y="1926306"/>
                </a:cubicBezTo>
                <a:lnTo>
                  <a:pt x="952901" y="19166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942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217BC8E-FA52-6E8E-4C42-C8799DA9DEC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494FB755-BE3B-4515-B71A-A1FFBB87263F}"/>
              </a:ext>
            </a:extLst>
          </p:cNvPr>
          <p:cNvSpPr>
            <a:spLocks noGrp="1"/>
          </p:cNvSpPr>
          <p:nvPr>
            <p:ph type="title"/>
          </p:nvPr>
        </p:nvSpPr>
        <p:spPr/>
        <p:txBody>
          <a:bodyPr/>
          <a:lstStyle/>
          <a:p>
            <a:r>
              <a:rPr lang="tr-TR"/>
              <a:t>Örnek 2</a:t>
            </a:r>
          </a:p>
        </p:txBody>
      </p:sp>
      <p:pic>
        <p:nvPicPr>
          <p:cNvPr id="4" name="Picture 10">
            <a:extLst>
              <a:ext uri="{FF2B5EF4-FFF2-40B4-BE49-F238E27FC236}">
                <a16:creationId xmlns:a16="http://schemas.microsoft.com/office/drawing/2014/main" id="{6DBD35F7-5D67-E3C6-F5A1-C2F1540932B2}"/>
              </a:ext>
            </a:extLst>
          </p:cNvPr>
          <p:cNvPicPr>
            <a:picLocks noChangeAspect="1"/>
          </p:cNvPicPr>
          <p:nvPr/>
        </p:nvPicPr>
        <p:blipFill>
          <a:blip r:embed="rId2"/>
          <a:stretch>
            <a:fillRect/>
          </a:stretch>
        </p:blipFill>
        <p:spPr>
          <a:xfrm>
            <a:off x="1135591" y="1741536"/>
            <a:ext cx="2019300" cy="1905000"/>
          </a:xfrm>
          <a:prstGeom prst="rect">
            <a:avLst/>
          </a:prstGeom>
        </p:spPr>
      </p:pic>
      <p:pic>
        <p:nvPicPr>
          <p:cNvPr id="5" name="Picture 12">
            <a:extLst>
              <a:ext uri="{FF2B5EF4-FFF2-40B4-BE49-F238E27FC236}">
                <a16:creationId xmlns:a16="http://schemas.microsoft.com/office/drawing/2014/main" id="{45026779-CB53-74B5-5804-4E82ED39DD3A}"/>
              </a:ext>
            </a:extLst>
          </p:cNvPr>
          <p:cNvPicPr>
            <a:picLocks noChangeAspect="1"/>
          </p:cNvPicPr>
          <p:nvPr/>
        </p:nvPicPr>
        <p:blipFill>
          <a:blip r:embed="rId3"/>
          <a:stretch>
            <a:fillRect/>
          </a:stretch>
        </p:blipFill>
        <p:spPr>
          <a:xfrm>
            <a:off x="844297" y="3702892"/>
            <a:ext cx="3832543" cy="335452"/>
          </a:xfrm>
          <a:prstGeom prst="rect">
            <a:avLst/>
          </a:prstGeom>
        </p:spPr>
      </p:pic>
      <p:pic>
        <p:nvPicPr>
          <p:cNvPr id="6" name="Picture 14">
            <a:extLst>
              <a:ext uri="{FF2B5EF4-FFF2-40B4-BE49-F238E27FC236}">
                <a16:creationId xmlns:a16="http://schemas.microsoft.com/office/drawing/2014/main" id="{3BE645D4-43D6-52C1-134C-1C188D8A6B0F}"/>
              </a:ext>
            </a:extLst>
          </p:cNvPr>
          <p:cNvPicPr>
            <a:picLocks noChangeAspect="1"/>
          </p:cNvPicPr>
          <p:nvPr/>
        </p:nvPicPr>
        <p:blipFill>
          <a:blip r:embed="rId4"/>
          <a:stretch>
            <a:fillRect/>
          </a:stretch>
        </p:blipFill>
        <p:spPr>
          <a:xfrm>
            <a:off x="5563871" y="1772816"/>
            <a:ext cx="2600325" cy="1943100"/>
          </a:xfrm>
          <a:prstGeom prst="rect">
            <a:avLst/>
          </a:prstGeom>
        </p:spPr>
      </p:pic>
      <mc:AlternateContent xmlns:mc="http://schemas.openxmlformats.org/markup-compatibility/2006">
        <mc:Choice xmlns:a14="http://schemas.microsoft.com/office/drawing/2010/main" Requires="a14">
          <p:sp>
            <p:nvSpPr>
              <p:cNvPr id="8" name="TextBox 17">
                <a:extLst>
                  <a:ext uri="{FF2B5EF4-FFF2-40B4-BE49-F238E27FC236}">
                    <a16:creationId xmlns:a16="http://schemas.microsoft.com/office/drawing/2014/main" id="{DCE939D4-B8DF-438E-8F42-4C02A714541D}"/>
                  </a:ext>
                </a:extLst>
              </p:cNvPr>
              <p:cNvSpPr txBox="1"/>
              <p:nvPr/>
            </p:nvSpPr>
            <p:spPr>
              <a:xfrm>
                <a:off x="539552" y="4342792"/>
                <a:ext cx="48025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𝑠</m:t>
                      </m:r>
                      <m:r>
                        <a:rPr lang="tr-TR" b="0" i="1" smtClean="0">
                          <a:latin typeface="Cambria Math" panose="02040503050406030204" pitchFamily="18" charset="0"/>
                        </a:rPr>
                        <m:t>1=100→</m:t>
                      </m:r>
                      <m:r>
                        <a:rPr lang="tr-TR" b="0" i="1" smtClean="0">
                          <a:latin typeface="Cambria Math" panose="02040503050406030204" pitchFamily="18" charset="0"/>
                        </a:rPr>
                        <m:t>𝑆</m:t>
                      </m:r>
                      <m:r>
                        <a:rPr lang="tr-TR" b="0" i="1" smtClean="0">
                          <a:latin typeface="Cambria Math" panose="02040503050406030204" pitchFamily="18" charset="0"/>
                        </a:rPr>
                        <m:t>1=100−(</m:t>
                      </m:r>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m:t>
                      </m:r>
                    </m:oMath>
                  </m:oMathPara>
                </a14:m>
                <a:endParaRPr lang="tr-TR" dirty="0"/>
              </a:p>
            </p:txBody>
          </p:sp>
        </mc:Choice>
        <mc:Fallback>
          <p:sp>
            <p:nvSpPr>
              <p:cNvPr id="8" name="TextBox 17">
                <a:extLst>
                  <a:ext uri="{FF2B5EF4-FFF2-40B4-BE49-F238E27FC236}">
                    <a16:creationId xmlns:a16="http://schemas.microsoft.com/office/drawing/2014/main" id="{DCE939D4-B8DF-438E-8F42-4C02A714541D}"/>
                  </a:ext>
                </a:extLst>
              </p:cNvPr>
              <p:cNvSpPr txBox="1">
                <a:spLocks noRot="1" noChangeAspect="1" noMove="1" noResize="1" noEditPoints="1" noAdjustHandles="1" noChangeArrowheads="1" noChangeShapeType="1" noTextEdit="1"/>
              </p:cNvSpPr>
              <p:nvPr/>
            </p:nvSpPr>
            <p:spPr>
              <a:xfrm>
                <a:off x="539552" y="4342792"/>
                <a:ext cx="4802597" cy="276999"/>
              </a:xfrm>
              <a:prstGeom prst="rect">
                <a:avLst/>
              </a:prstGeom>
              <a:blipFill>
                <a:blip r:embed="rId5"/>
                <a:stretch>
                  <a:fillRect l="-635" t="-2174" r="-1271" b="-32609"/>
                </a:stretch>
              </a:blipFill>
            </p:spPr>
            <p:txBody>
              <a:bodyPr/>
              <a:lstStyle/>
              <a:p>
                <a:r>
                  <a:rPr lang="tr-TR">
                    <a:noFill/>
                  </a:rPr>
                  <a:t> </a:t>
                </a:r>
              </a:p>
            </p:txBody>
          </p:sp>
        </mc:Fallback>
      </mc:AlternateContent>
      <p:pic>
        <p:nvPicPr>
          <p:cNvPr id="9" name="Picture 19">
            <a:extLst>
              <a:ext uri="{FF2B5EF4-FFF2-40B4-BE49-F238E27FC236}">
                <a16:creationId xmlns:a16="http://schemas.microsoft.com/office/drawing/2014/main" id="{A16F1E89-2FD7-87D7-4147-EF3FDE0CBEA2}"/>
              </a:ext>
            </a:extLst>
          </p:cNvPr>
          <p:cNvPicPr>
            <a:picLocks noChangeAspect="1"/>
          </p:cNvPicPr>
          <p:nvPr/>
        </p:nvPicPr>
        <p:blipFill>
          <a:blip r:embed="rId6"/>
          <a:stretch>
            <a:fillRect/>
          </a:stretch>
        </p:blipFill>
        <p:spPr>
          <a:xfrm>
            <a:off x="5858713" y="5098962"/>
            <a:ext cx="2428875" cy="1009650"/>
          </a:xfrm>
          <a:prstGeom prst="rect">
            <a:avLst/>
          </a:prstGeom>
        </p:spPr>
      </p:pic>
      <p:sp>
        <p:nvSpPr>
          <p:cNvPr id="10" name="Metin kutusu 9">
            <a:extLst>
              <a:ext uri="{FF2B5EF4-FFF2-40B4-BE49-F238E27FC236}">
                <a16:creationId xmlns:a16="http://schemas.microsoft.com/office/drawing/2014/main" id="{C0F4A7C3-137B-5244-91C2-2D73B569D767}"/>
              </a:ext>
            </a:extLst>
          </p:cNvPr>
          <p:cNvSpPr txBox="1"/>
          <p:nvPr/>
        </p:nvSpPr>
        <p:spPr>
          <a:xfrm>
            <a:off x="6659150" y="4934500"/>
            <a:ext cx="479618" cy="369332"/>
          </a:xfrm>
          <a:prstGeom prst="rect">
            <a:avLst/>
          </a:prstGeom>
          <a:noFill/>
        </p:spPr>
        <p:txBody>
          <a:bodyPr wrap="none" rtlCol="0">
            <a:spAutoFit/>
          </a:bodyPr>
          <a:lstStyle/>
          <a:p>
            <a:r>
              <a:rPr lang="tr-TR" dirty="0"/>
              <a:t>E1</a:t>
            </a:r>
          </a:p>
        </p:txBody>
      </p:sp>
      <p:sp>
        <p:nvSpPr>
          <p:cNvPr id="11" name="Metin kutusu 10">
            <a:extLst>
              <a:ext uri="{FF2B5EF4-FFF2-40B4-BE49-F238E27FC236}">
                <a16:creationId xmlns:a16="http://schemas.microsoft.com/office/drawing/2014/main" id="{A4FC3FA4-D6F8-DA5C-9403-8763671864FA}"/>
              </a:ext>
            </a:extLst>
          </p:cNvPr>
          <p:cNvSpPr txBox="1"/>
          <p:nvPr/>
        </p:nvSpPr>
        <p:spPr>
          <a:xfrm>
            <a:off x="6692255" y="5521556"/>
            <a:ext cx="479618" cy="369332"/>
          </a:xfrm>
          <a:prstGeom prst="rect">
            <a:avLst/>
          </a:prstGeom>
          <a:noFill/>
        </p:spPr>
        <p:txBody>
          <a:bodyPr wrap="none" rtlCol="0">
            <a:spAutoFit/>
          </a:bodyPr>
          <a:lstStyle/>
          <a:p>
            <a:r>
              <a:rPr lang="tr-TR" dirty="0"/>
              <a:t>E2</a:t>
            </a:r>
          </a:p>
        </p:txBody>
      </p:sp>
      <p:sp>
        <p:nvSpPr>
          <p:cNvPr id="12" name="Metin kutusu 11">
            <a:extLst>
              <a:ext uri="{FF2B5EF4-FFF2-40B4-BE49-F238E27FC236}">
                <a16:creationId xmlns:a16="http://schemas.microsoft.com/office/drawing/2014/main" id="{E07D8D68-D279-7AF0-EEDC-5247FF11B6C3}"/>
              </a:ext>
            </a:extLst>
          </p:cNvPr>
          <p:cNvSpPr txBox="1"/>
          <p:nvPr/>
        </p:nvSpPr>
        <p:spPr>
          <a:xfrm>
            <a:off x="1691680" y="4729630"/>
            <a:ext cx="458780" cy="369332"/>
          </a:xfrm>
          <a:prstGeom prst="rect">
            <a:avLst/>
          </a:prstGeom>
          <a:noFill/>
        </p:spPr>
        <p:txBody>
          <a:bodyPr wrap="none" rtlCol="0">
            <a:spAutoFit/>
          </a:bodyPr>
          <a:lstStyle/>
          <a:p>
            <a:r>
              <a:rPr lang="tr-TR" dirty="0"/>
              <a:t>S1</a:t>
            </a:r>
          </a:p>
        </p:txBody>
      </p:sp>
      <p:sp>
        <p:nvSpPr>
          <p:cNvPr id="13" name="Metin kutusu 12">
            <a:extLst>
              <a:ext uri="{FF2B5EF4-FFF2-40B4-BE49-F238E27FC236}">
                <a16:creationId xmlns:a16="http://schemas.microsoft.com/office/drawing/2014/main" id="{761D2061-D781-DB2A-4622-A75B35841790}"/>
              </a:ext>
            </a:extLst>
          </p:cNvPr>
          <p:cNvSpPr txBox="1"/>
          <p:nvPr/>
        </p:nvSpPr>
        <p:spPr>
          <a:xfrm>
            <a:off x="1715338" y="5544251"/>
            <a:ext cx="458780" cy="369332"/>
          </a:xfrm>
          <a:prstGeom prst="rect">
            <a:avLst/>
          </a:prstGeom>
          <a:noFill/>
        </p:spPr>
        <p:txBody>
          <a:bodyPr wrap="none" rtlCol="0">
            <a:spAutoFit/>
          </a:bodyPr>
          <a:lstStyle/>
          <a:p>
            <a:r>
              <a:rPr lang="tr-TR" dirty="0"/>
              <a:t>S2</a:t>
            </a:r>
          </a:p>
        </p:txBody>
      </p:sp>
      <p:pic>
        <p:nvPicPr>
          <p:cNvPr id="17" name="Resim 16">
            <a:extLst>
              <a:ext uri="{FF2B5EF4-FFF2-40B4-BE49-F238E27FC236}">
                <a16:creationId xmlns:a16="http://schemas.microsoft.com/office/drawing/2014/main" id="{F470BA25-27C3-0A19-3B97-CDBE595B716D}"/>
              </a:ext>
            </a:extLst>
          </p:cNvPr>
          <p:cNvPicPr>
            <a:picLocks noChangeAspect="1"/>
          </p:cNvPicPr>
          <p:nvPr/>
        </p:nvPicPr>
        <p:blipFill>
          <a:blip r:embed="rId7"/>
          <a:stretch>
            <a:fillRect/>
          </a:stretch>
        </p:blipFill>
        <p:spPr>
          <a:xfrm>
            <a:off x="647111" y="5042425"/>
            <a:ext cx="4276725" cy="438150"/>
          </a:xfrm>
          <a:prstGeom prst="rect">
            <a:avLst/>
          </a:prstGeom>
        </p:spPr>
      </p:pic>
      <p:pic>
        <p:nvPicPr>
          <p:cNvPr id="19" name="Resim 18">
            <a:extLst>
              <a:ext uri="{FF2B5EF4-FFF2-40B4-BE49-F238E27FC236}">
                <a16:creationId xmlns:a16="http://schemas.microsoft.com/office/drawing/2014/main" id="{9E4564BE-351E-A66A-947A-590F3FE07B81}"/>
              </a:ext>
            </a:extLst>
          </p:cNvPr>
          <p:cNvPicPr>
            <a:picLocks noChangeAspect="1"/>
          </p:cNvPicPr>
          <p:nvPr/>
        </p:nvPicPr>
        <p:blipFill>
          <a:blip r:embed="rId8"/>
          <a:stretch>
            <a:fillRect/>
          </a:stretch>
        </p:blipFill>
        <p:spPr>
          <a:xfrm>
            <a:off x="637955" y="5875362"/>
            <a:ext cx="4143375" cy="361950"/>
          </a:xfrm>
          <a:prstGeom prst="rect">
            <a:avLst/>
          </a:prstGeom>
        </p:spPr>
      </p:pic>
    </p:spTree>
    <p:extLst>
      <p:ext uri="{BB962C8B-B14F-4D97-AF65-F5344CB8AC3E}">
        <p14:creationId xmlns:p14="http://schemas.microsoft.com/office/powerpoint/2010/main" val="5600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51DB515-9A65-9C9B-465F-27FF6AAD310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0FA2FB3-020F-124B-931A-4BB4F191B6F1}"/>
              </a:ext>
            </a:extLst>
          </p:cNvPr>
          <p:cNvSpPr>
            <a:spLocks noGrp="1"/>
          </p:cNvSpPr>
          <p:nvPr>
            <p:ph type="title"/>
          </p:nvPr>
        </p:nvSpPr>
        <p:spPr/>
        <p:txBody>
          <a:bodyPr/>
          <a:lstStyle/>
          <a:p>
            <a:r>
              <a:rPr lang="tr-TR"/>
              <a:t>Örnek 2</a:t>
            </a:r>
          </a:p>
        </p:txBody>
      </p:sp>
      <p:pic>
        <p:nvPicPr>
          <p:cNvPr id="4" name="Picture 4">
            <a:extLst>
              <a:ext uri="{FF2B5EF4-FFF2-40B4-BE49-F238E27FC236}">
                <a16:creationId xmlns:a16="http://schemas.microsoft.com/office/drawing/2014/main" id="{22F0346C-3574-3856-1576-52A2AD6E96D1}"/>
              </a:ext>
            </a:extLst>
          </p:cNvPr>
          <p:cNvPicPr>
            <a:picLocks noChangeAspect="1"/>
          </p:cNvPicPr>
          <p:nvPr/>
        </p:nvPicPr>
        <p:blipFill>
          <a:blip r:embed="rId2"/>
          <a:stretch>
            <a:fillRect/>
          </a:stretch>
        </p:blipFill>
        <p:spPr>
          <a:xfrm>
            <a:off x="1261872" y="1828800"/>
            <a:ext cx="2651749" cy="2320280"/>
          </a:xfrm>
          <a:prstGeom prst="rect">
            <a:avLst/>
          </a:prstGeom>
        </p:spPr>
      </p:pic>
      <p:pic>
        <p:nvPicPr>
          <p:cNvPr id="5" name="Picture 6">
            <a:extLst>
              <a:ext uri="{FF2B5EF4-FFF2-40B4-BE49-F238E27FC236}">
                <a16:creationId xmlns:a16="http://schemas.microsoft.com/office/drawing/2014/main" id="{FF57A65E-D65A-754E-0E63-8B5EF78CBD9A}"/>
              </a:ext>
            </a:extLst>
          </p:cNvPr>
          <p:cNvPicPr>
            <a:picLocks noChangeAspect="1"/>
          </p:cNvPicPr>
          <p:nvPr/>
        </p:nvPicPr>
        <p:blipFill>
          <a:blip r:embed="rId3"/>
          <a:stretch>
            <a:fillRect/>
          </a:stretch>
        </p:blipFill>
        <p:spPr>
          <a:xfrm>
            <a:off x="4572000" y="2780834"/>
            <a:ext cx="2180952" cy="416212"/>
          </a:xfrm>
          <a:prstGeom prst="rect">
            <a:avLst/>
          </a:prstGeom>
        </p:spPr>
      </p:pic>
    </p:spTree>
    <p:extLst>
      <p:ext uri="{BB962C8B-B14F-4D97-AF65-F5344CB8AC3E}">
        <p14:creationId xmlns:p14="http://schemas.microsoft.com/office/powerpoint/2010/main" val="3226687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6D721ED-FEAF-5BF2-E835-6EE171DFF3D4}"/>
              </a:ext>
            </a:extLst>
          </p:cNvPr>
          <p:cNvSpPr>
            <a:spLocks noGrp="1"/>
          </p:cNvSpPr>
          <p:nvPr>
            <p:ph type="ctrTitle"/>
          </p:nvPr>
        </p:nvSpPr>
        <p:spPr/>
        <p:txBody>
          <a:bodyPr/>
          <a:lstStyle/>
          <a:p>
            <a:r>
              <a:rPr lang="tr-TR">
                <a:solidFill>
                  <a:srgbClr val="EA6131"/>
                </a:solidFill>
              </a:rPr>
              <a:t>D</a:t>
            </a:r>
            <a:r>
              <a:rPr lang="tr-TR"/>
              <a:t>uyarlılık </a:t>
            </a:r>
            <a:r>
              <a:rPr lang="tr-TR">
                <a:solidFill>
                  <a:srgbClr val="EA6131"/>
                </a:solidFill>
              </a:rPr>
              <a:t>A</a:t>
            </a:r>
            <a:r>
              <a:rPr lang="tr-TR"/>
              <a:t>nalizleri</a:t>
            </a:r>
          </a:p>
        </p:txBody>
      </p:sp>
    </p:spTree>
    <p:extLst>
      <p:ext uri="{BB962C8B-B14F-4D97-AF65-F5344CB8AC3E}">
        <p14:creationId xmlns:p14="http://schemas.microsoft.com/office/powerpoint/2010/main" val="519200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D2BC3EE-6BCF-DDA8-6721-BEBD566780E4}"/>
              </a:ext>
            </a:extLst>
          </p:cNvPr>
          <p:cNvSpPr>
            <a:spLocks noGrp="1"/>
          </p:cNvSpPr>
          <p:nvPr>
            <p:ph idx="1"/>
          </p:nvPr>
        </p:nvSpPr>
        <p:spPr/>
        <p:txBody>
          <a:bodyPr/>
          <a:lstStyle/>
          <a:p>
            <a:pPr>
              <a:buFont typeface="Arial" panose="020B0604020202020204" pitchFamily="34" charset="0"/>
              <a:buChar char="•"/>
            </a:pPr>
            <a:r>
              <a:rPr lang="tr-TR"/>
              <a:t>Duyarlıklık analizleri problem parametrelerinde bir değişim olduğunda optimum kararın nitelik olarak değişip değişmeyeceği veya ne kadarlık bir değişime duyarlı olduğunun tespiti için yapılır. Amaç katsayıları, kısıt katsayıları ve sağ taraf değişken katsayılarında değişime karşı duyarlılık araştırılır. </a:t>
            </a:r>
          </a:p>
          <a:p>
            <a:pPr>
              <a:buFont typeface="Arial" panose="020B0604020202020204" pitchFamily="34" charset="0"/>
              <a:buChar char="•"/>
            </a:pPr>
            <a:endParaRPr lang="tr-TR"/>
          </a:p>
          <a:p>
            <a:pPr>
              <a:buFont typeface="Arial" panose="020B0604020202020204" pitchFamily="34" charset="0"/>
              <a:buChar char="•"/>
            </a:pPr>
            <a:r>
              <a:rPr lang="tr-TR"/>
              <a:t>Yapılan herhangi bir değişim amaç ve çözümde yer alan değişken değerlerini değiştiriyor olsa da, optimum çözümde alınan eylemi, yani çözüme giren değişken kombinasyonunu değiştirmiyor olabilir. Amaç değişken değerlerinin niceliksel değişimini değil, çözüm değişkenlerinin değişip değişmediğini belirlemektir. </a:t>
            </a:r>
          </a:p>
        </p:txBody>
      </p:sp>
      <p:sp>
        <p:nvSpPr>
          <p:cNvPr id="3" name="Başlık 2">
            <a:extLst>
              <a:ext uri="{FF2B5EF4-FFF2-40B4-BE49-F238E27FC236}">
                <a16:creationId xmlns:a16="http://schemas.microsoft.com/office/drawing/2014/main" id="{47E644D9-7D7F-465A-687E-DE70D7B602DA}"/>
              </a:ext>
            </a:extLst>
          </p:cNvPr>
          <p:cNvSpPr>
            <a:spLocks noGrp="1"/>
          </p:cNvSpPr>
          <p:nvPr>
            <p:ph type="title"/>
          </p:nvPr>
        </p:nvSpPr>
        <p:spPr/>
        <p:txBody>
          <a:bodyPr/>
          <a:lstStyle/>
          <a:p>
            <a:r>
              <a:rPr lang="tr-TR"/>
              <a:t>Duyarlılık Analizleri Amacı</a:t>
            </a:r>
          </a:p>
        </p:txBody>
      </p:sp>
    </p:spTree>
    <p:extLst>
      <p:ext uri="{BB962C8B-B14F-4D97-AF65-F5344CB8AC3E}">
        <p14:creationId xmlns:p14="http://schemas.microsoft.com/office/powerpoint/2010/main" val="463504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EDEFB9A-C65E-49F1-C3C6-2AF1C047F448}"/>
              </a:ext>
            </a:extLst>
          </p:cNvPr>
          <p:cNvSpPr txBox="1"/>
          <p:nvPr/>
        </p:nvSpPr>
        <p:spPr>
          <a:xfrm>
            <a:off x="1403648" y="4077072"/>
            <a:ext cx="4366516" cy="2246769"/>
          </a:xfrm>
          <a:prstGeom prst="rect">
            <a:avLst/>
          </a:prstGeom>
          <a:noFill/>
        </p:spPr>
        <p:txBody>
          <a:bodyPr wrap="none" rtlCol="0">
            <a:spAutoFit/>
          </a:bodyPr>
          <a:lstStyle/>
          <a:p>
            <a:r>
              <a:rPr lang="tr-TR" sz="2800">
                <a:solidFill>
                  <a:srgbClr val="EA6131"/>
                </a:solidFill>
              </a:rPr>
              <a:t>S</a:t>
            </a:r>
            <a:r>
              <a:rPr lang="tr-TR" sz="2800"/>
              <a:t>ağ Taraf Değerleri Duyarlılığı</a:t>
            </a:r>
          </a:p>
          <a:p>
            <a:endParaRPr lang="tr-TR" sz="2800"/>
          </a:p>
          <a:p>
            <a:r>
              <a:rPr lang="tr-TR" sz="2800">
                <a:solidFill>
                  <a:srgbClr val="EA6131"/>
                </a:solidFill>
              </a:rPr>
              <a:t>A</a:t>
            </a:r>
            <a:r>
              <a:rPr lang="tr-TR" sz="2800"/>
              <a:t>maç Katsayıları Duyarlılığı</a:t>
            </a:r>
          </a:p>
          <a:p>
            <a:r>
              <a:rPr lang="tr-TR" sz="2800"/>
              <a:t> </a:t>
            </a:r>
          </a:p>
          <a:p>
            <a:r>
              <a:rPr lang="tr-TR" sz="2800">
                <a:solidFill>
                  <a:srgbClr val="EA6131"/>
                </a:solidFill>
              </a:rPr>
              <a:t>K</a:t>
            </a:r>
            <a:r>
              <a:rPr lang="tr-TR" sz="2800"/>
              <a:t>ısıt Katsayıları Duyarlılığı</a:t>
            </a:r>
          </a:p>
        </p:txBody>
      </p:sp>
    </p:spTree>
    <p:extLst>
      <p:ext uri="{BB962C8B-B14F-4D97-AF65-F5344CB8AC3E}">
        <p14:creationId xmlns:p14="http://schemas.microsoft.com/office/powerpoint/2010/main" val="270550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7ADE193-1C46-0AD8-1A91-530839389920}"/>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3BFDA5F2-3042-A0A7-3069-7983F43767C7}"/>
              </a:ext>
            </a:extLst>
          </p:cNvPr>
          <p:cNvSpPr>
            <a:spLocks noGrp="1"/>
          </p:cNvSpPr>
          <p:nvPr>
            <p:ph type="title"/>
          </p:nvPr>
        </p:nvSpPr>
        <p:spPr/>
        <p:txBody>
          <a:bodyPr/>
          <a:lstStyle/>
          <a:p>
            <a:r>
              <a:rPr lang="tr-TR"/>
              <a:t>Sağ Taraf Değerleri Duyarlılık Analizleri</a:t>
            </a:r>
          </a:p>
        </p:txBody>
      </p:sp>
      <p:pic>
        <p:nvPicPr>
          <p:cNvPr id="5" name="Resim 4">
            <a:extLst>
              <a:ext uri="{FF2B5EF4-FFF2-40B4-BE49-F238E27FC236}">
                <a16:creationId xmlns:a16="http://schemas.microsoft.com/office/drawing/2014/main" id="{B2D92E74-ADB1-4AE5-5B52-E35EE86E4C51}"/>
              </a:ext>
            </a:extLst>
          </p:cNvPr>
          <p:cNvPicPr>
            <a:picLocks noChangeAspect="1"/>
          </p:cNvPicPr>
          <p:nvPr/>
        </p:nvPicPr>
        <p:blipFill>
          <a:blip r:embed="rId2"/>
          <a:stretch>
            <a:fillRect/>
          </a:stretch>
        </p:blipFill>
        <p:spPr>
          <a:xfrm>
            <a:off x="1691680" y="1916832"/>
            <a:ext cx="5112568" cy="1245070"/>
          </a:xfrm>
          <a:prstGeom prst="rect">
            <a:avLst/>
          </a:prstGeom>
        </p:spPr>
      </p:pic>
      <p:pic>
        <p:nvPicPr>
          <p:cNvPr id="7" name="Resim 6">
            <a:extLst>
              <a:ext uri="{FF2B5EF4-FFF2-40B4-BE49-F238E27FC236}">
                <a16:creationId xmlns:a16="http://schemas.microsoft.com/office/drawing/2014/main" id="{11B206D0-8DC8-3898-E8CD-E8F63A47DA35}"/>
              </a:ext>
            </a:extLst>
          </p:cNvPr>
          <p:cNvPicPr>
            <a:picLocks noChangeAspect="1"/>
          </p:cNvPicPr>
          <p:nvPr/>
        </p:nvPicPr>
        <p:blipFill>
          <a:blip r:embed="rId3"/>
          <a:stretch>
            <a:fillRect/>
          </a:stretch>
        </p:blipFill>
        <p:spPr>
          <a:xfrm>
            <a:off x="1460410" y="3667815"/>
            <a:ext cx="6223180" cy="872324"/>
          </a:xfrm>
          <a:prstGeom prst="rect">
            <a:avLst/>
          </a:prstGeom>
        </p:spPr>
      </p:pic>
    </p:spTree>
    <p:extLst>
      <p:ext uri="{BB962C8B-B14F-4D97-AF65-F5344CB8AC3E}">
        <p14:creationId xmlns:p14="http://schemas.microsoft.com/office/powerpoint/2010/main" val="335748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D9E97E-AF65-E8FD-E3A1-232E31ED7783}"/>
              </a:ext>
            </a:extLst>
          </p:cNvPr>
          <p:cNvSpPr>
            <a:spLocks noGrp="1"/>
          </p:cNvSpPr>
          <p:nvPr>
            <p:ph idx="1"/>
          </p:nvPr>
        </p:nvSpPr>
        <p:spPr/>
        <p:txBody>
          <a:bodyPr/>
          <a:lstStyle/>
          <a:p>
            <a:pPr>
              <a:buFont typeface="Arial" panose="020B0604020202020204" pitchFamily="34" charset="0"/>
              <a:buChar char="•"/>
            </a:pPr>
            <a:r>
              <a:rPr lang="tr-TR">
                <a:effectLst/>
              </a:rPr>
              <a:t>Başlangıç durumu geçersiz çözüm olan </a:t>
            </a:r>
            <a:r>
              <a:rPr lang="tr-TR" err="1">
                <a:effectLst/>
              </a:rPr>
              <a:t>primal</a:t>
            </a:r>
            <a:r>
              <a:rPr lang="tr-TR">
                <a:effectLst/>
              </a:rPr>
              <a:t> problemler için bir çözüm modeli oluşturur (Dual </a:t>
            </a:r>
            <a:r>
              <a:rPr lang="tr-TR" err="1">
                <a:effectLst/>
              </a:rPr>
              <a:t>Simplex</a:t>
            </a:r>
            <a:r>
              <a:rPr lang="tr-TR">
                <a:effectLst/>
              </a:rPr>
              <a:t> Metot).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Planlamacılar için kaynakların artırılıp azaltılma etkilerini gösteren bir çözüm aracıdır.</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Ekonomik yorumları değişse de, </a:t>
            </a:r>
            <a:r>
              <a:rPr lang="tr-TR" err="1">
                <a:effectLst/>
              </a:rPr>
              <a:t>dual</a:t>
            </a:r>
            <a:r>
              <a:rPr lang="tr-TR">
                <a:effectLst/>
              </a:rPr>
              <a:t> modeller matematiksel olarak </a:t>
            </a:r>
            <a:r>
              <a:rPr lang="tr-TR" err="1">
                <a:effectLst/>
              </a:rPr>
              <a:t>primal</a:t>
            </a:r>
            <a:r>
              <a:rPr lang="tr-TR">
                <a:effectLst/>
              </a:rPr>
              <a:t> modeller ile aynı yapıdadır ve aynı teknikler ile çözülürler.</a:t>
            </a:r>
            <a:endParaRPr lang="tr-TR"/>
          </a:p>
          <a:p>
            <a:endParaRPr lang="tr-TR"/>
          </a:p>
        </p:txBody>
      </p:sp>
      <p:sp>
        <p:nvSpPr>
          <p:cNvPr id="3" name="Başlık 2">
            <a:extLst>
              <a:ext uri="{FF2B5EF4-FFF2-40B4-BE49-F238E27FC236}">
                <a16:creationId xmlns:a16="http://schemas.microsoft.com/office/drawing/2014/main" id="{A0A87D5A-AED7-D3D5-E720-177F98746514}"/>
              </a:ext>
            </a:extLst>
          </p:cNvPr>
          <p:cNvSpPr>
            <a:spLocks noGrp="1"/>
          </p:cNvSpPr>
          <p:nvPr>
            <p:ph type="title"/>
          </p:nvPr>
        </p:nvSpPr>
        <p:spPr/>
        <p:txBody>
          <a:bodyPr/>
          <a:lstStyle/>
          <a:p>
            <a:r>
              <a:rPr lang="tr-TR"/>
              <a:t>Dualite</a:t>
            </a:r>
          </a:p>
        </p:txBody>
      </p:sp>
    </p:spTree>
    <p:extLst>
      <p:ext uri="{BB962C8B-B14F-4D97-AF65-F5344CB8AC3E}">
        <p14:creationId xmlns:p14="http://schemas.microsoft.com/office/powerpoint/2010/main" val="3003558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C541FDE-5F69-D514-52AB-B9C061CB7B44}"/>
              </a:ext>
            </a:extLst>
          </p:cNvPr>
          <p:cNvSpPr>
            <a:spLocks noGrp="1"/>
          </p:cNvSpPr>
          <p:nvPr>
            <p:ph type="title"/>
          </p:nvPr>
        </p:nvSpPr>
        <p:spPr/>
        <p:txBody>
          <a:bodyPr/>
          <a:lstStyle/>
          <a:p>
            <a:r>
              <a:rPr lang="tr-TR"/>
              <a:t>Sağ Taraf Değerleri Duyarlılık Analizleri</a:t>
            </a:r>
          </a:p>
        </p:txBody>
      </p:sp>
      <p:pic>
        <p:nvPicPr>
          <p:cNvPr id="5" name="Resim 4">
            <a:extLst>
              <a:ext uri="{FF2B5EF4-FFF2-40B4-BE49-F238E27FC236}">
                <a16:creationId xmlns:a16="http://schemas.microsoft.com/office/drawing/2014/main" id="{9E3A2654-FC3A-88CE-4FC7-3B2ECBDBD19A}"/>
              </a:ext>
            </a:extLst>
          </p:cNvPr>
          <p:cNvPicPr>
            <a:picLocks noChangeAspect="1"/>
          </p:cNvPicPr>
          <p:nvPr/>
        </p:nvPicPr>
        <p:blipFill>
          <a:blip r:embed="rId2"/>
          <a:stretch>
            <a:fillRect/>
          </a:stretch>
        </p:blipFill>
        <p:spPr>
          <a:xfrm>
            <a:off x="323528" y="1052736"/>
            <a:ext cx="5292590" cy="1512168"/>
          </a:xfrm>
          <a:prstGeom prst="rect">
            <a:avLst/>
          </a:prstGeom>
        </p:spPr>
      </p:pic>
      <p:pic>
        <p:nvPicPr>
          <p:cNvPr id="8" name="Resim 7">
            <a:extLst>
              <a:ext uri="{FF2B5EF4-FFF2-40B4-BE49-F238E27FC236}">
                <a16:creationId xmlns:a16="http://schemas.microsoft.com/office/drawing/2014/main" id="{855F7887-6CAA-5394-B2C2-AABE45B9CE20}"/>
              </a:ext>
            </a:extLst>
          </p:cNvPr>
          <p:cNvPicPr>
            <a:picLocks noChangeAspect="1"/>
          </p:cNvPicPr>
          <p:nvPr/>
        </p:nvPicPr>
        <p:blipFill>
          <a:blip r:embed="rId3"/>
          <a:stretch>
            <a:fillRect/>
          </a:stretch>
        </p:blipFill>
        <p:spPr>
          <a:xfrm>
            <a:off x="3821089" y="2849996"/>
            <a:ext cx="4896544" cy="1948273"/>
          </a:xfrm>
          <a:prstGeom prst="rect">
            <a:avLst/>
          </a:prstGeom>
        </p:spPr>
      </p:pic>
      <p:pic>
        <p:nvPicPr>
          <p:cNvPr id="9" name="Resim 8">
            <a:extLst>
              <a:ext uri="{FF2B5EF4-FFF2-40B4-BE49-F238E27FC236}">
                <a16:creationId xmlns:a16="http://schemas.microsoft.com/office/drawing/2014/main" id="{0BA9A09C-1DD8-A2D3-35B4-8C41C3C7E0C7}"/>
              </a:ext>
            </a:extLst>
          </p:cNvPr>
          <p:cNvPicPr>
            <a:picLocks noChangeAspect="1"/>
          </p:cNvPicPr>
          <p:nvPr/>
        </p:nvPicPr>
        <p:blipFill>
          <a:blip r:embed="rId4"/>
          <a:stretch>
            <a:fillRect/>
          </a:stretch>
        </p:blipFill>
        <p:spPr>
          <a:xfrm>
            <a:off x="426367" y="2738167"/>
            <a:ext cx="4155708" cy="582520"/>
          </a:xfrm>
          <a:prstGeom prst="rect">
            <a:avLst/>
          </a:prstGeom>
        </p:spPr>
      </p:pic>
      <p:sp>
        <p:nvSpPr>
          <p:cNvPr id="11" name="Serbest Form: Şekil 10">
            <a:extLst>
              <a:ext uri="{FF2B5EF4-FFF2-40B4-BE49-F238E27FC236}">
                <a16:creationId xmlns:a16="http://schemas.microsoft.com/office/drawing/2014/main" id="{36387990-FB0F-FABA-32EB-4BE533A8A585}"/>
              </a:ext>
            </a:extLst>
          </p:cNvPr>
          <p:cNvSpPr/>
          <p:nvPr/>
        </p:nvSpPr>
        <p:spPr>
          <a:xfrm>
            <a:off x="2781701" y="3224463"/>
            <a:ext cx="3917482" cy="281018"/>
          </a:xfrm>
          <a:custGeom>
            <a:avLst/>
            <a:gdLst>
              <a:gd name="connsiteX0" fmla="*/ 0 w 3917482"/>
              <a:gd name="connsiteY0" fmla="*/ 0 h 281018"/>
              <a:gd name="connsiteX1" fmla="*/ 57752 w 3917482"/>
              <a:gd name="connsiteY1" fmla="*/ 202131 h 281018"/>
              <a:gd name="connsiteX2" fmla="*/ 115503 w 3917482"/>
              <a:gd name="connsiteY2" fmla="*/ 231006 h 281018"/>
              <a:gd name="connsiteX3" fmla="*/ 279133 w 3917482"/>
              <a:gd name="connsiteY3" fmla="*/ 250257 h 281018"/>
              <a:gd name="connsiteX4" fmla="*/ 548640 w 3917482"/>
              <a:gd name="connsiteY4" fmla="*/ 231006 h 281018"/>
              <a:gd name="connsiteX5" fmla="*/ 635267 w 3917482"/>
              <a:gd name="connsiteY5" fmla="*/ 211756 h 281018"/>
              <a:gd name="connsiteX6" fmla="*/ 693019 w 3917482"/>
              <a:gd name="connsiteY6" fmla="*/ 202131 h 281018"/>
              <a:gd name="connsiteX7" fmla="*/ 770021 w 3917482"/>
              <a:gd name="connsiteY7" fmla="*/ 182880 h 281018"/>
              <a:gd name="connsiteX8" fmla="*/ 924025 w 3917482"/>
              <a:gd name="connsiteY8" fmla="*/ 163630 h 281018"/>
              <a:gd name="connsiteX9" fmla="*/ 1106905 w 3917482"/>
              <a:gd name="connsiteY9" fmla="*/ 134754 h 281018"/>
              <a:gd name="connsiteX10" fmla="*/ 1251284 w 3917482"/>
              <a:gd name="connsiteY10" fmla="*/ 115503 h 281018"/>
              <a:gd name="connsiteX11" fmla="*/ 1289785 w 3917482"/>
              <a:gd name="connsiteY11" fmla="*/ 105878 h 281018"/>
              <a:gd name="connsiteX12" fmla="*/ 1549667 w 3917482"/>
              <a:gd name="connsiteY12" fmla="*/ 86628 h 281018"/>
              <a:gd name="connsiteX13" fmla="*/ 1655545 w 3917482"/>
              <a:gd name="connsiteY13" fmla="*/ 67377 h 281018"/>
              <a:gd name="connsiteX14" fmla="*/ 1828800 w 3917482"/>
              <a:gd name="connsiteY14" fmla="*/ 48126 h 281018"/>
              <a:gd name="connsiteX15" fmla="*/ 1953928 w 3917482"/>
              <a:gd name="connsiteY15" fmla="*/ 38501 h 281018"/>
              <a:gd name="connsiteX16" fmla="*/ 2723950 w 3917482"/>
              <a:gd name="connsiteY16" fmla="*/ 28876 h 281018"/>
              <a:gd name="connsiteX17" fmla="*/ 3041583 w 3917482"/>
              <a:gd name="connsiteY17" fmla="*/ 19251 h 281018"/>
              <a:gd name="connsiteX18" fmla="*/ 3551722 w 3917482"/>
              <a:gd name="connsiteY18" fmla="*/ 38501 h 281018"/>
              <a:gd name="connsiteX19" fmla="*/ 3619099 w 3917482"/>
              <a:gd name="connsiteY19" fmla="*/ 57752 h 281018"/>
              <a:gd name="connsiteX20" fmla="*/ 3715352 w 3917482"/>
              <a:gd name="connsiteY20" fmla="*/ 115503 h 281018"/>
              <a:gd name="connsiteX21" fmla="*/ 3773103 w 3917482"/>
              <a:gd name="connsiteY21" fmla="*/ 154004 h 281018"/>
              <a:gd name="connsiteX22" fmla="*/ 3840480 w 3917482"/>
              <a:gd name="connsiteY22" fmla="*/ 221381 h 281018"/>
              <a:gd name="connsiteX23" fmla="*/ 3917482 w 3917482"/>
              <a:gd name="connsiteY23" fmla="*/ 269508 h 28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17482" h="281018">
                <a:moveTo>
                  <a:pt x="0" y="0"/>
                </a:moveTo>
                <a:cubicBezTo>
                  <a:pt x="19251" y="67377"/>
                  <a:pt x="32217" y="136876"/>
                  <a:pt x="57752" y="202131"/>
                </a:cubicBezTo>
                <a:cubicBezTo>
                  <a:pt x="62573" y="214452"/>
                  <a:pt x="104154" y="228736"/>
                  <a:pt x="115503" y="231006"/>
                </a:cubicBezTo>
                <a:cubicBezTo>
                  <a:pt x="158069" y="239519"/>
                  <a:pt x="240935" y="246437"/>
                  <a:pt x="279133" y="250257"/>
                </a:cubicBezTo>
                <a:cubicBezTo>
                  <a:pt x="368969" y="243840"/>
                  <a:pt x="459097" y="240686"/>
                  <a:pt x="548640" y="231006"/>
                </a:cubicBezTo>
                <a:cubicBezTo>
                  <a:pt x="578049" y="227827"/>
                  <a:pt x="606261" y="217557"/>
                  <a:pt x="635267" y="211756"/>
                </a:cubicBezTo>
                <a:cubicBezTo>
                  <a:pt x="654404" y="207929"/>
                  <a:pt x="673936" y="206220"/>
                  <a:pt x="693019" y="202131"/>
                </a:cubicBezTo>
                <a:cubicBezTo>
                  <a:pt x="718889" y="196587"/>
                  <a:pt x="743924" y="187230"/>
                  <a:pt x="770021" y="182880"/>
                </a:cubicBezTo>
                <a:cubicBezTo>
                  <a:pt x="821051" y="174375"/>
                  <a:pt x="872941" y="171803"/>
                  <a:pt x="924025" y="163630"/>
                </a:cubicBezTo>
                <a:cubicBezTo>
                  <a:pt x="1164613" y="125136"/>
                  <a:pt x="847707" y="160673"/>
                  <a:pt x="1106905" y="134754"/>
                </a:cubicBezTo>
                <a:cubicBezTo>
                  <a:pt x="1195946" y="112494"/>
                  <a:pt x="1088940" y="137149"/>
                  <a:pt x="1251284" y="115503"/>
                </a:cubicBezTo>
                <a:cubicBezTo>
                  <a:pt x="1264397" y="113755"/>
                  <a:pt x="1276689" y="107749"/>
                  <a:pt x="1289785" y="105878"/>
                </a:cubicBezTo>
                <a:cubicBezTo>
                  <a:pt x="1363588" y="95335"/>
                  <a:pt x="1484013" y="90490"/>
                  <a:pt x="1549667" y="86628"/>
                </a:cubicBezTo>
                <a:cubicBezTo>
                  <a:pt x="1878896" y="45472"/>
                  <a:pt x="1507151" y="97055"/>
                  <a:pt x="1655545" y="67377"/>
                </a:cubicBezTo>
                <a:cubicBezTo>
                  <a:pt x="1702473" y="57992"/>
                  <a:pt x="1787070" y="51604"/>
                  <a:pt x="1828800" y="48126"/>
                </a:cubicBezTo>
                <a:cubicBezTo>
                  <a:pt x="1870488" y="44652"/>
                  <a:pt x="1912105" y="39400"/>
                  <a:pt x="1953928" y="38501"/>
                </a:cubicBezTo>
                <a:lnTo>
                  <a:pt x="2723950" y="28876"/>
                </a:lnTo>
                <a:cubicBezTo>
                  <a:pt x="2829828" y="25668"/>
                  <a:pt x="2935657" y="19251"/>
                  <a:pt x="3041583" y="19251"/>
                </a:cubicBezTo>
                <a:cubicBezTo>
                  <a:pt x="3329694" y="19251"/>
                  <a:pt x="3343798" y="22507"/>
                  <a:pt x="3551722" y="38501"/>
                </a:cubicBezTo>
                <a:cubicBezTo>
                  <a:pt x="3561663" y="40986"/>
                  <a:pt x="3607128" y="51306"/>
                  <a:pt x="3619099" y="57752"/>
                </a:cubicBezTo>
                <a:cubicBezTo>
                  <a:pt x="3652043" y="75491"/>
                  <a:pt x="3684220" y="94748"/>
                  <a:pt x="3715352" y="115503"/>
                </a:cubicBezTo>
                <a:cubicBezTo>
                  <a:pt x="3734602" y="128337"/>
                  <a:pt x="3755441" y="139059"/>
                  <a:pt x="3773103" y="154004"/>
                </a:cubicBezTo>
                <a:cubicBezTo>
                  <a:pt x="3797349" y="174520"/>
                  <a:pt x="3840480" y="221381"/>
                  <a:pt x="3840480" y="221381"/>
                </a:cubicBezTo>
                <a:cubicBezTo>
                  <a:pt x="3853835" y="301511"/>
                  <a:pt x="3830785" y="281893"/>
                  <a:pt x="3917482" y="2695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3774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E6080B9-F1FC-2C16-F9EF-84FEB6C135EE}"/>
              </a:ext>
            </a:extLst>
          </p:cNvPr>
          <p:cNvSpPr>
            <a:spLocks noGrp="1"/>
          </p:cNvSpPr>
          <p:nvPr>
            <p:ph idx="1"/>
          </p:nvPr>
        </p:nvSpPr>
        <p:spPr/>
        <p:txBody>
          <a:bodyPr/>
          <a:lstStyle/>
          <a:p>
            <a:pPr>
              <a:buFont typeface="Arial" panose="020B0604020202020204" pitchFamily="34" charset="0"/>
              <a:buChar char="•"/>
            </a:pPr>
            <a:r>
              <a:rPr lang="tr-TR"/>
              <a:t>Yeni durum aşağıda görülmektedir Z=1890 olmuştur ve yeni bir iterasyon gerekmemektedir. </a:t>
            </a:r>
          </a:p>
          <a:p>
            <a:endParaRPr lang="tr-TR"/>
          </a:p>
          <a:p>
            <a:endParaRPr lang="tr-TR"/>
          </a:p>
          <a:p>
            <a:endParaRPr lang="tr-TR">
              <a:effectLst/>
            </a:endParaRPr>
          </a:p>
          <a:p>
            <a:endParaRPr lang="tr-TR"/>
          </a:p>
          <a:p>
            <a:pPr>
              <a:buFont typeface="Arial" panose="020B0604020202020204" pitchFamily="34" charset="0"/>
              <a:buChar char="•"/>
            </a:pPr>
            <a:r>
              <a:rPr lang="tr-TR">
                <a:effectLst/>
              </a:rPr>
              <a:t>Sağ taraf vektörünün 450, 460 ve 400 olarak değiştiğini varsayalım. Yeni sağ taraf vektörü aşağıdaki gibi olacaktır.</a:t>
            </a:r>
          </a:p>
          <a:p>
            <a:endParaRPr lang="tr-TR"/>
          </a:p>
          <a:p>
            <a:endParaRPr lang="tr-TR"/>
          </a:p>
        </p:txBody>
      </p:sp>
      <p:sp>
        <p:nvSpPr>
          <p:cNvPr id="3" name="Başlık 2">
            <a:extLst>
              <a:ext uri="{FF2B5EF4-FFF2-40B4-BE49-F238E27FC236}">
                <a16:creationId xmlns:a16="http://schemas.microsoft.com/office/drawing/2014/main" id="{18B95680-74C0-7438-F285-36434BC18700}"/>
              </a:ext>
            </a:extLst>
          </p:cNvPr>
          <p:cNvSpPr>
            <a:spLocks noGrp="1"/>
          </p:cNvSpPr>
          <p:nvPr>
            <p:ph type="title"/>
          </p:nvPr>
        </p:nvSpPr>
        <p:spPr/>
        <p:txBody>
          <a:bodyPr/>
          <a:lstStyle/>
          <a:p>
            <a:r>
              <a:rPr lang="tr-TR"/>
              <a:t>Sağ Taraf Değerleri Duyarlılık Analizleri</a:t>
            </a:r>
          </a:p>
        </p:txBody>
      </p:sp>
      <p:pic>
        <p:nvPicPr>
          <p:cNvPr id="4" name="Picture 4">
            <a:extLst>
              <a:ext uri="{FF2B5EF4-FFF2-40B4-BE49-F238E27FC236}">
                <a16:creationId xmlns:a16="http://schemas.microsoft.com/office/drawing/2014/main" id="{980DC45C-0B31-33B7-97FF-B0F31A8194D7}"/>
              </a:ext>
            </a:extLst>
          </p:cNvPr>
          <p:cNvPicPr>
            <a:picLocks noChangeAspect="1"/>
          </p:cNvPicPr>
          <p:nvPr/>
        </p:nvPicPr>
        <p:blipFill>
          <a:blip r:embed="rId2"/>
          <a:stretch>
            <a:fillRect/>
          </a:stretch>
        </p:blipFill>
        <p:spPr>
          <a:xfrm>
            <a:off x="2411760" y="1916832"/>
            <a:ext cx="3794449" cy="885371"/>
          </a:xfrm>
          <a:prstGeom prst="rect">
            <a:avLst/>
          </a:prstGeom>
        </p:spPr>
      </p:pic>
      <p:pic>
        <p:nvPicPr>
          <p:cNvPr id="7" name="Resim 6">
            <a:extLst>
              <a:ext uri="{FF2B5EF4-FFF2-40B4-BE49-F238E27FC236}">
                <a16:creationId xmlns:a16="http://schemas.microsoft.com/office/drawing/2014/main" id="{A7F30297-013B-BA06-65A8-E33990773BC6}"/>
              </a:ext>
            </a:extLst>
          </p:cNvPr>
          <p:cNvPicPr>
            <a:picLocks noChangeAspect="1"/>
          </p:cNvPicPr>
          <p:nvPr/>
        </p:nvPicPr>
        <p:blipFill>
          <a:blip r:embed="rId3"/>
          <a:stretch>
            <a:fillRect/>
          </a:stretch>
        </p:blipFill>
        <p:spPr>
          <a:xfrm>
            <a:off x="2555776" y="2939432"/>
            <a:ext cx="3794449" cy="885371"/>
          </a:xfrm>
          <a:prstGeom prst="rect">
            <a:avLst/>
          </a:prstGeom>
        </p:spPr>
      </p:pic>
      <p:pic>
        <p:nvPicPr>
          <p:cNvPr id="9" name="Resim 8">
            <a:extLst>
              <a:ext uri="{FF2B5EF4-FFF2-40B4-BE49-F238E27FC236}">
                <a16:creationId xmlns:a16="http://schemas.microsoft.com/office/drawing/2014/main" id="{24A957AC-513E-B04C-7839-D8ADFDC7F1EA}"/>
              </a:ext>
            </a:extLst>
          </p:cNvPr>
          <p:cNvPicPr>
            <a:picLocks noChangeAspect="1"/>
          </p:cNvPicPr>
          <p:nvPr/>
        </p:nvPicPr>
        <p:blipFill>
          <a:blip r:embed="rId4"/>
          <a:stretch>
            <a:fillRect/>
          </a:stretch>
        </p:blipFill>
        <p:spPr>
          <a:xfrm>
            <a:off x="368511" y="4847404"/>
            <a:ext cx="3940473" cy="1501133"/>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F53B66C0-9ED1-AE41-FCE0-C65662F5752D}"/>
              </a:ext>
            </a:extLst>
          </p:cNvPr>
          <p:cNvPicPr>
            <a:picLocks noChangeAspect="1"/>
          </p:cNvPicPr>
          <p:nvPr/>
        </p:nvPicPr>
        <p:blipFill>
          <a:blip r:embed="rId5"/>
          <a:stretch>
            <a:fillRect/>
          </a:stretch>
        </p:blipFill>
        <p:spPr>
          <a:xfrm>
            <a:off x="4572000" y="4847404"/>
            <a:ext cx="3794450" cy="1506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7560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7F39479C-B527-013C-097E-DD7936B3034E}"/>
              </a:ext>
            </a:extLst>
          </p:cNvPr>
          <p:cNvPicPr>
            <a:picLocks noGrp="1" noChangeAspect="1"/>
          </p:cNvPicPr>
          <p:nvPr>
            <p:ph idx="1"/>
          </p:nvPr>
        </p:nvPicPr>
        <p:blipFill>
          <a:blip r:embed="rId2"/>
          <a:stretch>
            <a:fillRect/>
          </a:stretch>
        </p:blipFill>
        <p:spPr>
          <a:xfrm>
            <a:off x="2915817" y="1445460"/>
            <a:ext cx="2592288" cy="396164"/>
          </a:xfrm>
        </p:spPr>
      </p:pic>
      <p:sp>
        <p:nvSpPr>
          <p:cNvPr id="3" name="Başlık 2">
            <a:extLst>
              <a:ext uri="{FF2B5EF4-FFF2-40B4-BE49-F238E27FC236}">
                <a16:creationId xmlns:a16="http://schemas.microsoft.com/office/drawing/2014/main" id="{22E0680F-AE2C-C2EE-F7DE-7B7C23137BC6}"/>
              </a:ext>
            </a:extLst>
          </p:cNvPr>
          <p:cNvSpPr>
            <a:spLocks noGrp="1"/>
          </p:cNvSpPr>
          <p:nvPr>
            <p:ph type="title"/>
          </p:nvPr>
        </p:nvSpPr>
        <p:spPr/>
        <p:txBody>
          <a:bodyPr/>
          <a:lstStyle/>
          <a:p>
            <a:r>
              <a:rPr lang="tr-TR"/>
              <a:t>Amaç Katsayıları Duyarlılık Analizleri</a:t>
            </a:r>
          </a:p>
        </p:txBody>
      </p:sp>
      <p:pic>
        <p:nvPicPr>
          <p:cNvPr id="5" name="Resim 4">
            <a:extLst>
              <a:ext uri="{FF2B5EF4-FFF2-40B4-BE49-F238E27FC236}">
                <a16:creationId xmlns:a16="http://schemas.microsoft.com/office/drawing/2014/main" id="{8A8E8F1E-42FC-43C5-D2A0-A485B3755D98}"/>
              </a:ext>
            </a:extLst>
          </p:cNvPr>
          <p:cNvPicPr>
            <a:picLocks noChangeAspect="1"/>
          </p:cNvPicPr>
          <p:nvPr/>
        </p:nvPicPr>
        <p:blipFill>
          <a:blip r:embed="rId3"/>
          <a:stretch>
            <a:fillRect/>
          </a:stretch>
        </p:blipFill>
        <p:spPr>
          <a:xfrm>
            <a:off x="2339751" y="3172049"/>
            <a:ext cx="4100125" cy="761007"/>
          </a:xfrm>
          <a:prstGeom prst="rect">
            <a:avLst/>
          </a:prstGeom>
        </p:spPr>
      </p:pic>
      <p:sp>
        <p:nvSpPr>
          <p:cNvPr id="8" name="Metin kutusu 7">
            <a:extLst>
              <a:ext uri="{FF2B5EF4-FFF2-40B4-BE49-F238E27FC236}">
                <a16:creationId xmlns:a16="http://schemas.microsoft.com/office/drawing/2014/main" id="{FCC5107A-04E2-4816-1219-9574A541551C}"/>
              </a:ext>
            </a:extLst>
          </p:cNvPr>
          <p:cNvSpPr txBox="1"/>
          <p:nvPr/>
        </p:nvSpPr>
        <p:spPr>
          <a:xfrm>
            <a:off x="698632" y="1962304"/>
            <a:ext cx="7746736"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Optimum çözümün temel değişkenleri olan x2, x3, S3 amaç denklemi katsayıları =(3,4,0)'dır.</a:t>
            </a:r>
          </a:p>
        </p:txBody>
      </p:sp>
      <p:sp>
        <p:nvSpPr>
          <p:cNvPr id="10" name="Metin kutusu 9">
            <a:extLst>
              <a:ext uri="{FF2B5EF4-FFF2-40B4-BE49-F238E27FC236}">
                <a16:creationId xmlns:a16="http://schemas.microsoft.com/office/drawing/2014/main" id="{881B76E5-533C-30CC-8FBB-354AF72DA71B}"/>
              </a:ext>
            </a:extLst>
          </p:cNvPr>
          <p:cNvSpPr txBox="1"/>
          <p:nvPr/>
        </p:nvSpPr>
        <p:spPr>
          <a:xfrm>
            <a:off x="1763688" y="2594916"/>
            <a:ext cx="5454352" cy="338554"/>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Gölge fiyatlar (dua değişkenler) aşağıdaki gibi belirlenir.</a:t>
            </a:r>
          </a:p>
        </p:txBody>
      </p:sp>
      <p:sp>
        <p:nvSpPr>
          <p:cNvPr id="11" name="Metin kutusu 10">
            <a:extLst>
              <a:ext uri="{FF2B5EF4-FFF2-40B4-BE49-F238E27FC236}">
                <a16:creationId xmlns:a16="http://schemas.microsoft.com/office/drawing/2014/main" id="{5890F3F8-65F6-2773-6167-8C1995B8B041}"/>
              </a:ext>
            </a:extLst>
          </p:cNvPr>
          <p:cNvSpPr txBox="1"/>
          <p:nvPr/>
        </p:nvSpPr>
        <p:spPr>
          <a:xfrm>
            <a:off x="1259632" y="4551911"/>
            <a:ext cx="6931385" cy="923330"/>
          </a:xfrm>
          <a:prstGeom prst="rect">
            <a:avLst/>
          </a:prstGeom>
          <a:noFill/>
        </p:spPr>
        <p:txBody>
          <a:bodyPr wrap="none" rtlCol="0">
            <a:spAutoFit/>
          </a:bodyPr>
          <a:lstStyle/>
          <a:p>
            <a:r>
              <a:rPr lang="tr-TR"/>
              <a:t>Amaç denkleminde x1’in iki (2) olan katsayısını altı (6) olarak değiştirelim.</a:t>
            </a:r>
          </a:p>
          <a:p>
            <a:endParaRPr lang="tr-TR"/>
          </a:p>
          <a:p>
            <a:r>
              <a:rPr lang="tr-TR"/>
              <a:t>Soru şudur, temelde yer alan değişkenler değişecek mi? </a:t>
            </a:r>
          </a:p>
        </p:txBody>
      </p:sp>
      <p:sp>
        <p:nvSpPr>
          <p:cNvPr id="12" name="Ok: Sağ 11">
            <a:extLst>
              <a:ext uri="{FF2B5EF4-FFF2-40B4-BE49-F238E27FC236}">
                <a16:creationId xmlns:a16="http://schemas.microsoft.com/office/drawing/2014/main" id="{BD1F252D-DC29-8424-8793-DAD0BBF75E93}"/>
              </a:ext>
            </a:extLst>
          </p:cNvPr>
          <p:cNvSpPr/>
          <p:nvPr/>
        </p:nvSpPr>
        <p:spPr>
          <a:xfrm>
            <a:off x="6660232" y="5167955"/>
            <a:ext cx="978408" cy="484632"/>
          </a:xfrm>
          <a:prstGeom prst="rightArrow">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64311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a:extLst>
              <a:ext uri="{FF2B5EF4-FFF2-40B4-BE49-F238E27FC236}">
                <a16:creationId xmlns:a16="http://schemas.microsoft.com/office/drawing/2014/main" id="{2A879B14-F8BC-1683-B3F5-FF75054890B8}"/>
              </a:ext>
            </a:extLst>
          </p:cNvPr>
          <p:cNvPicPr>
            <a:picLocks noGrp="1" noChangeAspect="1"/>
          </p:cNvPicPr>
          <p:nvPr>
            <p:ph idx="1"/>
          </p:nvPr>
        </p:nvPicPr>
        <p:blipFill>
          <a:blip r:embed="rId2"/>
          <a:stretch>
            <a:fillRect/>
          </a:stretch>
        </p:blipFill>
        <p:spPr>
          <a:xfrm>
            <a:off x="2267744" y="2852936"/>
            <a:ext cx="4162563" cy="1636108"/>
          </a:xfrm>
        </p:spPr>
      </p:pic>
      <p:sp>
        <p:nvSpPr>
          <p:cNvPr id="3" name="Başlık 2">
            <a:extLst>
              <a:ext uri="{FF2B5EF4-FFF2-40B4-BE49-F238E27FC236}">
                <a16:creationId xmlns:a16="http://schemas.microsoft.com/office/drawing/2014/main" id="{3E298DC4-F1F6-6D39-8715-AC64610B1F69}"/>
              </a:ext>
            </a:extLst>
          </p:cNvPr>
          <p:cNvSpPr>
            <a:spLocks noGrp="1"/>
          </p:cNvSpPr>
          <p:nvPr>
            <p:ph type="title"/>
          </p:nvPr>
        </p:nvSpPr>
        <p:spPr/>
        <p:txBody>
          <a:bodyPr/>
          <a:lstStyle/>
          <a:p>
            <a:r>
              <a:rPr lang="tr-TR"/>
              <a:t>Amaç Katsayıları Duyarlılık Analizleri</a:t>
            </a:r>
          </a:p>
        </p:txBody>
      </p:sp>
      <p:pic>
        <p:nvPicPr>
          <p:cNvPr id="9" name="Resim 8">
            <a:extLst>
              <a:ext uri="{FF2B5EF4-FFF2-40B4-BE49-F238E27FC236}">
                <a16:creationId xmlns:a16="http://schemas.microsoft.com/office/drawing/2014/main" id="{B9BE043D-0570-6693-C223-72F7C07D80E1}"/>
              </a:ext>
            </a:extLst>
          </p:cNvPr>
          <p:cNvPicPr>
            <a:picLocks noChangeAspect="1"/>
          </p:cNvPicPr>
          <p:nvPr/>
        </p:nvPicPr>
        <p:blipFill>
          <a:blip r:embed="rId3"/>
          <a:stretch>
            <a:fillRect/>
          </a:stretch>
        </p:blipFill>
        <p:spPr>
          <a:xfrm>
            <a:off x="1331640" y="1916832"/>
            <a:ext cx="5832648" cy="635752"/>
          </a:xfrm>
          <a:prstGeom prst="rect">
            <a:avLst/>
          </a:prstGeom>
        </p:spPr>
      </p:pic>
      <p:sp>
        <p:nvSpPr>
          <p:cNvPr id="13" name="Metin kutusu 12">
            <a:extLst>
              <a:ext uri="{FF2B5EF4-FFF2-40B4-BE49-F238E27FC236}">
                <a16:creationId xmlns:a16="http://schemas.microsoft.com/office/drawing/2014/main" id="{B700A77F-F346-B92F-2177-A611E5052191}"/>
              </a:ext>
            </a:extLst>
          </p:cNvPr>
          <p:cNvSpPr txBox="1"/>
          <p:nvPr/>
        </p:nvSpPr>
        <p:spPr>
          <a:xfrm>
            <a:off x="395536" y="1067996"/>
            <a:ext cx="8208912" cy="830997"/>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Gölge fiyatlar üzerinden hesabımızı, temelde yer almayan değişkenler için, yineleyelim (çünkü amacımız çözüme yeni bir değişken girip mevcut temel değişkenlerden birini çıkarıp çıkarmayacağına karar vermektir)</a:t>
            </a:r>
          </a:p>
        </p:txBody>
      </p:sp>
      <p:sp>
        <p:nvSpPr>
          <p:cNvPr id="14" name="Metin kutusu 13">
            <a:extLst>
              <a:ext uri="{FF2B5EF4-FFF2-40B4-BE49-F238E27FC236}">
                <a16:creationId xmlns:a16="http://schemas.microsoft.com/office/drawing/2014/main" id="{12039E20-71A6-72C8-6377-19DD35C9DC8E}"/>
              </a:ext>
            </a:extLst>
          </p:cNvPr>
          <p:cNvSpPr txBox="1"/>
          <p:nvPr/>
        </p:nvSpPr>
        <p:spPr>
          <a:xfrm>
            <a:off x="395535" y="4435713"/>
            <a:ext cx="8208911" cy="1323439"/>
          </a:xfrm>
          <a:prstGeom prst="rect">
            <a:avLst/>
          </a:prstGeom>
          <a:noFill/>
        </p:spPr>
        <p:txBody>
          <a:bodyPr wrap="square" rtlCol="0">
            <a:spAutoFit/>
          </a:bodyPr>
          <a:lstStyle/>
          <a:p>
            <a:r>
              <a:rPr lang="tr-TR" sz="1600" i="1">
                <a:solidFill>
                  <a:schemeClr val="tx1">
                    <a:lumMod val="65000"/>
                    <a:lumOff val="35000"/>
                  </a:schemeClr>
                </a:solidFill>
                <a:latin typeface="+mj-lt"/>
                <a:ea typeface="맑은 고딕" pitchFamily="50" charset="-127"/>
              </a:rPr>
              <a:t>Şöyle bir sorunun cevabını arayalım. Amaç fonksiyonunda x1’in katsayısı ne kadar değişseydi optimum çözüm (nitelik olarak) değişirdi? Farklı bir ifadeyle, ne kadarlık  bir değişime kadar optimum çözüm aynı kalırdı?</a:t>
            </a:r>
          </a:p>
          <a:p>
            <a:endParaRPr lang="tr-TR" sz="1600" i="1">
              <a:solidFill>
                <a:schemeClr val="tx1">
                  <a:lumMod val="65000"/>
                  <a:lumOff val="35000"/>
                </a:schemeClr>
              </a:solidFill>
              <a:latin typeface="+mj-lt"/>
              <a:ea typeface="맑은 고딕" pitchFamily="50" charset="-127"/>
            </a:endParaRPr>
          </a:p>
          <a:p>
            <a:r>
              <a:rPr lang="tr-TR" sz="1600" i="1">
                <a:solidFill>
                  <a:schemeClr val="tx1">
                    <a:lumMod val="65000"/>
                    <a:lumOff val="35000"/>
                  </a:schemeClr>
                </a:solidFill>
                <a:latin typeface="+mj-lt"/>
                <a:ea typeface="맑은 고딕" pitchFamily="50" charset="-127"/>
              </a:rPr>
              <a:t>Araştırdığımız değere a diyelim.</a:t>
            </a:r>
          </a:p>
        </p:txBody>
      </p:sp>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F4043E58-E22B-168D-741A-AA65ED55FB25}"/>
                  </a:ext>
                </a:extLst>
              </p:cNvPr>
              <p:cNvSpPr txBox="1"/>
              <p:nvPr/>
            </p:nvSpPr>
            <p:spPr>
              <a:xfrm>
                <a:off x="1907704" y="5735883"/>
                <a:ext cx="302448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𝑎</m:t>
                      </m:r>
                      <m:r>
                        <a:rPr lang="tr-TR" b="0" i="1" smtClean="0">
                          <a:latin typeface="Cambria Math" panose="02040503050406030204" pitchFamily="18" charset="0"/>
                        </a:rPr>
                        <m:t> −</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e>
                      </m:d>
                      <m:r>
                        <a:rPr lang="tr-TR" b="0" i="1" smtClean="0">
                          <a:latin typeface="Cambria Math" panose="02040503050406030204" pitchFamily="18" charset="0"/>
                        </a:rPr>
                        <m:t>&gt;0</m:t>
                      </m:r>
                    </m:oMath>
                  </m:oMathPara>
                </a14:m>
                <a:endParaRPr lang="tr-TR" b="0"/>
              </a:p>
              <a:p>
                <a:r>
                  <a:rPr lang="tr-TR" sz="1600" i="1">
                    <a:solidFill>
                      <a:schemeClr val="tx1">
                        <a:lumMod val="65000"/>
                        <a:lumOff val="35000"/>
                      </a:schemeClr>
                    </a:solidFill>
                    <a:latin typeface="+mj-lt"/>
                    <a:ea typeface="맑은 고딕" pitchFamily="50" charset="-127"/>
                  </a:rPr>
                  <a:t>Buradan;</a:t>
                </a:r>
              </a:p>
              <a:p>
                <a:r>
                  <a:rPr lang="tr-TR" sz="1600" i="1">
                    <a:solidFill>
                      <a:schemeClr val="tx1">
                        <a:lumMod val="65000"/>
                        <a:lumOff val="35000"/>
                      </a:schemeClr>
                    </a:solidFill>
                    <a:latin typeface="+mj-lt"/>
                    <a:ea typeface="맑은 고딕" pitchFamily="50" charset="-127"/>
                  </a:rPr>
                  <a:t>a&gt;21/4 ‘den</a:t>
                </a:r>
              </a:p>
            </p:txBody>
          </p:sp>
        </mc:Choice>
        <mc:Fallback xmlns="">
          <p:sp>
            <p:nvSpPr>
              <p:cNvPr id="17" name="Metin kutusu 16">
                <a:extLst>
                  <a:ext uri="{FF2B5EF4-FFF2-40B4-BE49-F238E27FC236}">
                    <a16:creationId xmlns:a16="http://schemas.microsoft.com/office/drawing/2014/main" id="{F4043E58-E22B-168D-741A-AA65ED55FB25}"/>
                  </a:ext>
                </a:extLst>
              </p:cNvPr>
              <p:cNvSpPr txBox="1">
                <a:spLocks noRot="1" noChangeAspect="1" noMove="1" noResize="1" noEditPoints="1" noAdjustHandles="1" noChangeArrowheads="1" noChangeShapeType="1" noTextEdit="1"/>
              </p:cNvSpPr>
              <p:nvPr/>
            </p:nvSpPr>
            <p:spPr>
              <a:xfrm>
                <a:off x="1907704" y="5735883"/>
                <a:ext cx="3024481" cy="769441"/>
              </a:xfrm>
              <a:prstGeom prst="rect">
                <a:avLst/>
              </a:prstGeom>
              <a:blipFill>
                <a:blip r:embed="rId4"/>
                <a:stretch>
                  <a:fillRect l="-4234" r="-1411" b="-150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0E054F2A-4193-08CB-8D70-DBDC12C67A6C}"/>
                  </a:ext>
                </a:extLst>
              </p:cNvPr>
              <p:cNvSpPr txBox="1"/>
              <p:nvPr/>
            </p:nvSpPr>
            <p:spPr>
              <a:xfrm>
                <a:off x="4889802" y="5503907"/>
                <a:ext cx="4162562" cy="5791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1600" i="1">
                          <a:solidFill>
                            <a:schemeClr val="tx1">
                              <a:lumMod val="65000"/>
                              <a:lumOff val="35000"/>
                            </a:schemeClr>
                          </a:solidFill>
                          <a:latin typeface="Cambria Math" panose="02040503050406030204" pitchFamily="18" charset="0"/>
                          <a:ea typeface="맑은 고딕" pitchFamily="50" charset="-127"/>
                        </a:rPr>
                        <m:t>ş</m:t>
                      </m:r>
                      <m:r>
                        <a:rPr lang="tr-TR" sz="1600" i="1">
                          <a:solidFill>
                            <a:schemeClr val="tx1">
                              <a:lumMod val="65000"/>
                              <a:lumOff val="35000"/>
                            </a:schemeClr>
                          </a:solidFill>
                          <a:latin typeface="Cambria Math" panose="02040503050406030204" pitchFamily="18" charset="0"/>
                          <a:ea typeface="맑은 고딕" pitchFamily="50" charset="-127"/>
                        </a:rPr>
                        <m:t>𝑎𝑟𝑡𝚤</m:t>
                      </m:r>
                      <m:r>
                        <a:rPr lang="tr-TR" sz="1600" i="1">
                          <a:solidFill>
                            <a:schemeClr val="tx1">
                              <a:lumMod val="65000"/>
                              <a:lumOff val="35000"/>
                            </a:schemeClr>
                          </a:solidFill>
                          <a:latin typeface="Cambria Math" panose="02040503050406030204" pitchFamily="18" charset="0"/>
                          <a:ea typeface="맑은 고딕" pitchFamily="50" charset="-127"/>
                        </a:rPr>
                        <m:t> </m:t>
                      </m:r>
                      <m:r>
                        <a:rPr lang="tr-TR" sz="1600" i="1">
                          <a:solidFill>
                            <a:schemeClr val="tx1">
                              <a:lumMod val="65000"/>
                              <a:lumOff val="35000"/>
                            </a:schemeClr>
                          </a:solidFill>
                          <a:latin typeface="Cambria Math" panose="02040503050406030204" pitchFamily="18" charset="0"/>
                          <a:ea typeface="맑은 고딕" pitchFamily="50" charset="-127"/>
                        </a:rPr>
                        <m:t>𝑠𝑎</m:t>
                      </m:r>
                      <m:r>
                        <a:rPr lang="tr-TR" sz="1600" i="1">
                          <a:solidFill>
                            <a:schemeClr val="tx1">
                              <a:lumMod val="65000"/>
                              <a:lumOff val="35000"/>
                            </a:schemeClr>
                          </a:solidFill>
                          <a:latin typeface="Cambria Math" panose="02040503050406030204" pitchFamily="18" charset="0"/>
                          <a:ea typeface="맑은 고딕" pitchFamily="50" charset="-127"/>
                        </a:rPr>
                        <m:t>ğ</m:t>
                      </m:r>
                      <m:r>
                        <a:rPr lang="tr-TR" sz="1600" i="1">
                          <a:solidFill>
                            <a:schemeClr val="tx1">
                              <a:lumMod val="65000"/>
                              <a:lumOff val="35000"/>
                            </a:schemeClr>
                          </a:solidFill>
                          <a:latin typeface="Cambria Math" panose="02040503050406030204" pitchFamily="18" charset="0"/>
                          <a:ea typeface="맑은 고딕" pitchFamily="50" charset="-127"/>
                        </a:rPr>
                        <m:t>𝑙𝑎𝑛𝑚𝑎𝑙𝚤𝑑𝚤𝑟</m:t>
                      </m:r>
                      <m:r>
                        <a:rPr lang="tr-TR" sz="1600" i="1">
                          <a:solidFill>
                            <a:schemeClr val="tx1">
                              <a:lumMod val="65000"/>
                              <a:lumOff val="35000"/>
                            </a:schemeClr>
                          </a:solidFill>
                          <a:latin typeface="Cambria Math" panose="02040503050406030204" pitchFamily="18" charset="0"/>
                          <a:ea typeface="맑은 고딕" pitchFamily="50" charset="-127"/>
                        </a:rPr>
                        <m:t>.  Çü</m:t>
                      </m:r>
                      <m:r>
                        <a:rPr lang="tr-TR" sz="1600" i="1">
                          <a:solidFill>
                            <a:schemeClr val="tx1">
                              <a:lumMod val="65000"/>
                              <a:lumOff val="35000"/>
                            </a:schemeClr>
                          </a:solidFill>
                          <a:latin typeface="Cambria Math" panose="02040503050406030204" pitchFamily="18" charset="0"/>
                          <a:ea typeface="맑은 고딕" pitchFamily="50" charset="-127"/>
                        </a:rPr>
                        <m:t>𝑛𝑘</m:t>
                      </m:r>
                      <m:r>
                        <a:rPr lang="tr-TR" sz="1600" i="1">
                          <a:solidFill>
                            <a:schemeClr val="tx1">
                              <a:lumMod val="65000"/>
                              <a:lumOff val="35000"/>
                            </a:schemeClr>
                          </a:solidFill>
                          <a:latin typeface="Cambria Math" panose="02040503050406030204" pitchFamily="18" charset="0"/>
                          <a:ea typeface="맑은 고딕" pitchFamily="50" charset="-127"/>
                        </a:rPr>
                        <m:t>ü </m:t>
                      </m:r>
                      <m:r>
                        <a:rPr lang="tr-TR" sz="1600" i="1">
                          <a:solidFill>
                            <a:schemeClr val="tx1">
                              <a:lumMod val="65000"/>
                              <a:lumOff val="35000"/>
                            </a:schemeClr>
                          </a:solidFill>
                          <a:latin typeface="Cambria Math" panose="02040503050406030204" pitchFamily="18" charset="0"/>
                          <a:ea typeface="맑은 고딕" pitchFamily="50" charset="-127"/>
                        </a:rPr>
                        <m:t>𝑎𝑚𝑎</m:t>
                      </m:r>
                      <m:r>
                        <a:rPr lang="tr-TR" sz="1600" i="1">
                          <a:solidFill>
                            <a:schemeClr val="tx1">
                              <a:lumMod val="65000"/>
                              <a:lumOff val="35000"/>
                            </a:schemeClr>
                          </a:solidFill>
                          <a:latin typeface="Cambria Math" panose="02040503050406030204" pitchFamily="18" charset="0"/>
                          <a:ea typeface="맑은 고딕" pitchFamily="50" charset="-127"/>
                        </a:rPr>
                        <m:t>ç </m:t>
                      </m:r>
                      <m:r>
                        <a:rPr lang="tr-TR" sz="1600" i="1">
                          <a:solidFill>
                            <a:schemeClr val="tx1">
                              <a:lumMod val="65000"/>
                              <a:lumOff val="35000"/>
                            </a:schemeClr>
                          </a:solidFill>
                          <a:latin typeface="Cambria Math" panose="02040503050406030204" pitchFamily="18" charset="0"/>
                          <a:ea typeface="맑은 고딕" pitchFamily="50" charset="-127"/>
                        </a:rPr>
                        <m:t>𝑓𝑜𝑛𝑘𝑠𝑖𝑦𝑜𝑛𝑢</m:t>
                      </m:r>
                      <m:r>
                        <a:rPr lang="tr-TR" sz="1600" i="1">
                          <a:solidFill>
                            <a:schemeClr val="tx1">
                              <a:lumMod val="65000"/>
                              <a:lumOff val="35000"/>
                            </a:schemeClr>
                          </a:solidFill>
                          <a:latin typeface="Cambria Math" panose="02040503050406030204" pitchFamily="18" charset="0"/>
                          <a:ea typeface="맑은 고딕" pitchFamily="50" charset="-127"/>
                        </a:rPr>
                        <m:t> </m:t>
                      </m:r>
                      <m:r>
                        <a:rPr lang="tr-TR" sz="1600" i="1">
                          <a:solidFill>
                            <a:schemeClr val="tx1">
                              <a:lumMod val="65000"/>
                              <a:lumOff val="35000"/>
                            </a:schemeClr>
                          </a:solidFill>
                          <a:latin typeface="Cambria Math" panose="02040503050406030204" pitchFamily="18" charset="0"/>
                          <a:ea typeface="맑은 고딕" pitchFamily="50" charset="-127"/>
                        </a:rPr>
                        <m:t>𝑚𝑎𝑘𝑠𝑖𝑚𝑖𝑧𝑎𝑠𝑦𝑜𝑛𝑑𝑢𝑟</m:t>
                      </m:r>
                      <m:r>
                        <a:rPr lang="tr-TR" sz="1600" i="1">
                          <a:solidFill>
                            <a:schemeClr val="tx1">
                              <a:lumMod val="65000"/>
                              <a:lumOff val="35000"/>
                            </a:schemeClr>
                          </a:solidFill>
                          <a:latin typeface="Cambria Math" panose="02040503050406030204" pitchFamily="18" charset="0"/>
                          <a:ea typeface="맑은 고딕" pitchFamily="50" charset="-127"/>
                        </a:rPr>
                        <m:t>.</m:t>
                      </m:r>
                    </m:oMath>
                  </m:oMathPara>
                </a14:m>
                <a:endParaRPr lang="tr-TR" sz="1600" i="1">
                  <a:solidFill>
                    <a:schemeClr val="tx1">
                      <a:lumMod val="65000"/>
                      <a:lumOff val="35000"/>
                    </a:schemeClr>
                  </a:solidFill>
                  <a:latin typeface="+mj-lt"/>
                  <a:ea typeface="맑은 고딕" pitchFamily="50" charset="-127"/>
                </a:endParaRPr>
              </a:p>
            </p:txBody>
          </p:sp>
        </mc:Choice>
        <mc:Fallback xmlns="">
          <p:sp>
            <p:nvSpPr>
              <p:cNvPr id="19" name="Metin kutusu 18">
                <a:extLst>
                  <a:ext uri="{FF2B5EF4-FFF2-40B4-BE49-F238E27FC236}">
                    <a16:creationId xmlns:a16="http://schemas.microsoft.com/office/drawing/2014/main" id="{0E054F2A-4193-08CB-8D70-DBDC12C67A6C}"/>
                  </a:ext>
                </a:extLst>
              </p:cNvPr>
              <p:cNvSpPr txBox="1">
                <a:spLocks noRot="1" noChangeAspect="1" noMove="1" noResize="1" noEditPoints="1" noAdjustHandles="1" noChangeArrowheads="1" noChangeShapeType="1" noTextEdit="1"/>
              </p:cNvSpPr>
              <p:nvPr/>
            </p:nvSpPr>
            <p:spPr>
              <a:xfrm>
                <a:off x="4889802" y="5503907"/>
                <a:ext cx="4162562" cy="579133"/>
              </a:xfrm>
              <a:prstGeom prst="rect">
                <a:avLst/>
              </a:prstGeom>
              <a:blipFill>
                <a:blip r:embed="rId5"/>
                <a:stretch>
                  <a:fillRect b="-5263"/>
                </a:stretch>
              </a:blipFill>
            </p:spPr>
            <p:txBody>
              <a:bodyPr/>
              <a:lstStyle/>
              <a:p>
                <a:r>
                  <a:rPr lang="tr-TR">
                    <a:noFill/>
                  </a:rPr>
                  <a:t> </a:t>
                </a:r>
              </a:p>
            </p:txBody>
          </p:sp>
        </mc:Fallback>
      </mc:AlternateContent>
      <p:sp>
        <p:nvSpPr>
          <p:cNvPr id="21" name="Metin kutusu 20">
            <a:extLst>
              <a:ext uri="{FF2B5EF4-FFF2-40B4-BE49-F238E27FC236}">
                <a16:creationId xmlns:a16="http://schemas.microsoft.com/office/drawing/2014/main" id="{FDF6E29F-2C23-8D6E-737C-10893DB92987}"/>
              </a:ext>
            </a:extLst>
          </p:cNvPr>
          <p:cNvSpPr txBox="1"/>
          <p:nvPr/>
        </p:nvSpPr>
        <p:spPr>
          <a:xfrm>
            <a:off x="2843808" y="6202896"/>
            <a:ext cx="4624938" cy="338554"/>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büyük her değer x1’i çözüme sokar.</a:t>
            </a:r>
          </a:p>
        </p:txBody>
      </p:sp>
    </p:spTree>
    <p:extLst>
      <p:ext uri="{BB962C8B-B14F-4D97-AF65-F5344CB8AC3E}">
        <p14:creationId xmlns:p14="http://schemas.microsoft.com/office/powerpoint/2010/main" val="575380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7EE1213-1E65-9586-9DA2-7B49B223C6B5}"/>
              </a:ext>
            </a:extLst>
          </p:cNvPr>
          <p:cNvSpPr>
            <a:spLocks noGrp="1"/>
          </p:cNvSpPr>
          <p:nvPr>
            <p:ph type="title" idx="4294967295"/>
          </p:nvPr>
        </p:nvSpPr>
        <p:spPr>
          <a:xfrm>
            <a:off x="2051721" y="1052736"/>
            <a:ext cx="6624736" cy="796925"/>
          </a:xfrm>
        </p:spPr>
        <p:txBody>
          <a:bodyPr>
            <a:normAutofit/>
          </a:bodyPr>
          <a:lstStyle/>
          <a:p>
            <a:r>
              <a:rPr lang="tr-TR" sz="3200">
                <a:solidFill>
                  <a:srgbClr val="EA6131"/>
                </a:solidFill>
              </a:rPr>
              <a:t>K</a:t>
            </a:r>
            <a:r>
              <a:rPr lang="tr-TR" sz="3200"/>
              <a:t>ısıt Katsayıları </a:t>
            </a:r>
            <a:r>
              <a:rPr lang="tr-TR" sz="3200">
                <a:solidFill>
                  <a:srgbClr val="EA6131"/>
                </a:solidFill>
              </a:rPr>
              <a:t>D</a:t>
            </a:r>
            <a:r>
              <a:rPr lang="tr-TR" sz="3200"/>
              <a:t>uyarlılık </a:t>
            </a:r>
            <a:r>
              <a:rPr lang="tr-TR" sz="3200">
                <a:solidFill>
                  <a:srgbClr val="EA6131"/>
                </a:solidFill>
              </a:rPr>
              <a:t>A</a:t>
            </a:r>
            <a:r>
              <a:rPr lang="tr-TR" sz="3200"/>
              <a:t>nalizleri</a:t>
            </a:r>
          </a:p>
        </p:txBody>
      </p:sp>
      <p:sp>
        <p:nvSpPr>
          <p:cNvPr id="4" name="Metin kutusu 3">
            <a:extLst>
              <a:ext uri="{FF2B5EF4-FFF2-40B4-BE49-F238E27FC236}">
                <a16:creationId xmlns:a16="http://schemas.microsoft.com/office/drawing/2014/main" id="{F8F53F60-BBF3-F023-CC1F-92BB502ED497}"/>
              </a:ext>
            </a:extLst>
          </p:cNvPr>
          <p:cNvSpPr txBox="1"/>
          <p:nvPr/>
        </p:nvSpPr>
        <p:spPr>
          <a:xfrm>
            <a:off x="2411760" y="3284984"/>
            <a:ext cx="6655861" cy="1107996"/>
          </a:xfrm>
          <a:prstGeom prst="rect">
            <a:avLst/>
          </a:prstGeom>
          <a:noFill/>
        </p:spPr>
        <p:txBody>
          <a:bodyPr wrap="none" rtlCol="0">
            <a:spAutoFit/>
          </a:bodyPr>
          <a:lstStyle/>
          <a:p>
            <a:r>
              <a:rPr lang="tr-TR" sz="2200" b="1">
                <a:solidFill>
                  <a:srgbClr val="EA6131"/>
                </a:solidFill>
                <a:effectLst/>
              </a:rPr>
              <a:t>T</a:t>
            </a:r>
            <a:r>
              <a:rPr lang="tr-TR" sz="2200" b="1">
                <a:effectLst/>
              </a:rPr>
              <a:t>emelde </a:t>
            </a:r>
            <a:r>
              <a:rPr lang="tr-TR" sz="2200" b="1">
                <a:solidFill>
                  <a:srgbClr val="EA6131"/>
                </a:solidFill>
                <a:effectLst/>
              </a:rPr>
              <a:t>Y</a:t>
            </a:r>
            <a:r>
              <a:rPr lang="tr-TR" sz="2200" b="1">
                <a:effectLst/>
              </a:rPr>
              <a:t>er </a:t>
            </a:r>
            <a:r>
              <a:rPr lang="tr-TR" sz="2200" b="1">
                <a:solidFill>
                  <a:srgbClr val="EA6131"/>
                </a:solidFill>
                <a:effectLst/>
              </a:rPr>
              <a:t>A</a:t>
            </a:r>
            <a:r>
              <a:rPr lang="tr-TR" sz="2200" b="1">
                <a:effectLst/>
              </a:rPr>
              <a:t>lmayan Değişken Katsayılarının İncelenmesi</a:t>
            </a:r>
          </a:p>
          <a:p>
            <a:endParaRPr lang="tr-TR" sz="2200" b="1"/>
          </a:p>
          <a:p>
            <a:r>
              <a:rPr lang="tr-TR" sz="2200" b="1">
                <a:solidFill>
                  <a:srgbClr val="EA6131"/>
                </a:solidFill>
                <a:effectLst/>
              </a:rPr>
              <a:t>T</a:t>
            </a:r>
            <a:r>
              <a:rPr lang="tr-TR" sz="2200" b="1">
                <a:effectLst/>
              </a:rPr>
              <a:t>emeldeki </a:t>
            </a:r>
            <a:r>
              <a:rPr lang="tr-TR" sz="2200" b="1">
                <a:solidFill>
                  <a:srgbClr val="EA6131"/>
                </a:solidFill>
                <a:effectLst/>
              </a:rPr>
              <a:t>D</a:t>
            </a:r>
            <a:r>
              <a:rPr lang="tr-TR" sz="2200" b="1">
                <a:effectLst/>
              </a:rPr>
              <a:t>eğişkenin Kısıt Katsayıları Değiştirme</a:t>
            </a:r>
            <a:endParaRPr lang="tr-TR" sz="2200" b="1"/>
          </a:p>
        </p:txBody>
      </p:sp>
    </p:spTree>
    <p:extLst>
      <p:ext uri="{BB962C8B-B14F-4D97-AF65-F5344CB8AC3E}">
        <p14:creationId xmlns:p14="http://schemas.microsoft.com/office/powerpoint/2010/main" val="2627969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BA11327-EB01-2ABC-56FB-221EFFA4FA04}"/>
                  </a:ext>
                </a:extLst>
              </p:cNvPr>
              <p:cNvSpPr>
                <a:spLocks noGrp="1"/>
              </p:cNvSpPr>
              <p:nvPr>
                <p:ph idx="1"/>
              </p:nvPr>
            </p:nvSpPr>
            <p:spPr/>
            <p:txBody>
              <a:bodyPr>
                <a:normAutofit lnSpcReduction="10000"/>
              </a:bodyPr>
              <a:lstStyle/>
              <a:p>
                <a:r>
                  <a:rPr lang="tr-TR">
                    <a:effectLst/>
                  </a:rPr>
                  <a:t>Kısıt katsayıları değişen değişkenin optimum tablodaki yeni değeri aşağıdaki şekilde hesaplanır.</a:t>
                </a:r>
              </a:p>
              <a:p>
                <a:pPr>
                  <a:lnSpc>
                    <a:spcPct val="100000"/>
                  </a:lnSpc>
                </a:pPr>
                <a:endParaRPr lang="tr-TR">
                  <a:effectLst/>
                </a:endParaRPr>
              </a:p>
              <a:p>
                <a:pPr>
                  <a:lnSpc>
                    <a:spcPct val="100000"/>
                  </a:lnSpc>
                </a:pP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up>
                        <m:r>
                          <a:rPr lang="tr-TR" b="0" i="1" smtClean="0">
                            <a:effectLst/>
                            <a:latin typeface="Cambria Math" panose="02040503050406030204" pitchFamily="18" charset="0"/>
                          </a:rPr>
                          <m:t>𝑦𝑒𝑛𝑖</m:t>
                        </m:r>
                      </m:sup>
                    </m:sSubSup>
                  </m:oMath>
                </a14:m>
                <a:r>
                  <a:rPr lang="tr-TR">
                    <a:effectLst/>
                  </a:rPr>
                  <a:t>: yeni kısıt katsayıları vektörü olmak üzere, yeni değişken katsayıları,</a:t>
                </a:r>
              </a:p>
              <a:p>
                <a:pPr>
                  <a:lnSpc>
                    <a:spcPct val="100000"/>
                  </a:lnSpc>
                </a:pPr>
                <a:endParaRPr lang="tr-TR">
                  <a:effectLst/>
                </a:endParaRPr>
              </a:p>
              <a:p>
                <a:pPr>
                  <a:lnSpc>
                    <a:spcPct val="100000"/>
                  </a:lnSpc>
                </a:pP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𝐵</m:t>
                        </m:r>
                      </m:e>
                      <m:sup>
                        <m:r>
                          <a:rPr lang="tr-TR" b="0" i="1" smtClean="0">
                            <a:effectLst/>
                            <a:latin typeface="Cambria Math" panose="02040503050406030204" pitchFamily="18" charset="0"/>
                          </a:rPr>
                          <m:t>−1</m:t>
                        </m:r>
                      </m:sup>
                    </m:sSup>
                    <m:r>
                      <a:rPr lang="tr-TR" b="0" i="1" smtClean="0">
                        <a:effectLst/>
                        <a:latin typeface="Cambria Math" panose="02040503050406030204" pitchFamily="18" charset="0"/>
                        <a:ea typeface="Cambria Math" panose="02040503050406030204" pitchFamily="18" charset="0"/>
                      </a:rPr>
                      <m:t>×</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𝐴</m:t>
                        </m:r>
                      </m:e>
                      <m:sub>
                        <m:r>
                          <a:rPr lang="tr-TR" b="0" i="1" smtClean="0">
                            <a:effectLst/>
                            <a:latin typeface="Cambria Math" panose="02040503050406030204" pitchFamily="18" charset="0"/>
                            <a:ea typeface="Cambria Math" panose="02040503050406030204" pitchFamily="18" charset="0"/>
                          </a:rPr>
                          <m:t>𝑖</m:t>
                        </m:r>
                      </m:sub>
                      <m:sup>
                        <m:r>
                          <a:rPr lang="tr-TR" b="0" i="1" smtClean="0">
                            <a:effectLst/>
                            <a:latin typeface="Cambria Math" panose="02040503050406030204" pitchFamily="18" charset="0"/>
                            <a:ea typeface="Cambria Math" panose="02040503050406030204" pitchFamily="18" charset="0"/>
                          </a:rPr>
                          <m:t>𝑦𝑒𝑛𝑖</m:t>
                        </m:r>
                      </m:sup>
                    </m:sSubSup>
                  </m:oMath>
                </a14:m>
                <a:r>
                  <a:rPr lang="tr-TR">
                    <a:effectLst/>
                  </a:rPr>
                  <a:t> olarak hesaplanır.</a:t>
                </a:r>
              </a:p>
              <a:p>
                <a:pPr>
                  <a:lnSpc>
                    <a:spcPct val="100000"/>
                  </a:lnSpc>
                </a:pPr>
                <a:endParaRPr lang="tr-TR">
                  <a:effectLst/>
                </a:endParaRPr>
              </a:p>
              <a:p>
                <a:pPr>
                  <a:lnSpc>
                    <a:spcPct val="100000"/>
                  </a:lnSpc>
                </a:pPr>
                <a:r>
                  <a:rPr lang="tr-TR">
                    <a:effectLst/>
                  </a:rPr>
                  <a:t>Çözüme yeni bir değişkenin girip girmeyeceği, yani, optimum çözümün değişip değişmediğine ise aşağıdaki şekilde hesaplanan C-Z değeri işaretine göre karar verilir.</a:t>
                </a:r>
              </a:p>
              <a:p>
                <a:pPr>
                  <a:lnSpc>
                    <a:spcPct val="100000"/>
                  </a:lnSpc>
                </a:pPr>
                <a:br>
                  <a:rPr lang="tr-TR">
                    <a:effectLst/>
                  </a:rPr>
                </a:br>
                <a:endParaRPr lang="tr-TR">
                  <a:effectLst/>
                </a:endParaRPr>
              </a:p>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𝑍</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𝐵</m:t>
                        </m:r>
                      </m:sub>
                    </m:sSub>
                    <m:r>
                      <a:rPr lang="tr-TR" b="0" i="1" smtClean="0">
                        <a:effectLst/>
                        <a:latin typeface="Cambria Math" panose="02040503050406030204" pitchFamily="18" charset="0"/>
                        <a:ea typeface="Cambria Math" panose="02040503050406030204" pitchFamily="18" charset="0"/>
                      </a:rPr>
                      <m:t>×</m:t>
                    </m:r>
                    <m:sSup>
                      <m:sSupPr>
                        <m:ctrlPr>
                          <a:rPr lang="tr-TR" b="0" i="1" smtClean="0">
                            <a:effectLst/>
                            <a:latin typeface="Cambria Math" panose="02040503050406030204" pitchFamily="18" charset="0"/>
                            <a:ea typeface="Cambria Math" panose="02040503050406030204" pitchFamily="18" charset="0"/>
                          </a:rPr>
                        </m:ctrlPr>
                      </m:sSupPr>
                      <m:e>
                        <m:r>
                          <a:rPr lang="tr-TR" b="0" i="1" smtClean="0">
                            <a:effectLst/>
                            <a:latin typeface="Cambria Math" panose="02040503050406030204" pitchFamily="18" charset="0"/>
                            <a:ea typeface="Cambria Math" panose="02040503050406030204" pitchFamily="18" charset="0"/>
                          </a:rPr>
                          <m:t>𝐵</m:t>
                        </m:r>
                      </m:e>
                      <m:sup>
                        <m:r>
                          <a:rPr lang="tr-TR" b="0" i="1" smtClean="0">
                            <a:effectLst/>
                            <a:latin typeface="Cambria Math" panose="02040503050406030204" pitchFamily="18" charset="0"/>
                            <a:ea typeface="Cambria Math" panose="02040503050406030204" pitchFamily="18" charset="0"/>
                          </a:rPr>
                          <m:t>−1</m:t>
                        </m:r>
                      </m:sup>
                    </m:sSup>
                    <m:r>
                      <a:rPr lang="tr-TR" b="0" i="1" smtClean="0">
                        <a:effectLst/>
                        <a:latin typeface="Cambria Math" panose="02040503050406030204" pitchFamily="18" charset="0"/>
                        <a:ea typeface="Cambria Math" panose="02040503050406030204" pitchFamily="18" charset="0"/>
                      </a:rPr>
                      <m:t>×</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𝐴</m:t>
                        </m:r>
                      </m:e>
                      <m:sub>
                        <m:r>
                          <a:rPr lang="tr-TR" b="0" i="1" smtClean="0">
                            <a:effectLst/>
                            <a:latin typeface="Cambria Math" panose="02040503050406030204" pitchFamily="18" charset="0"/>
                            <a:ea typeface="Cambria Math" panose="02040503050406030204" pitchFamily="18" charset="0"/>
                          </a:rPr>
                          <m:t>𝑖</m:t>
                        </m:r>
                      </m:sub>
                      <m:sup>
                        <m:r>
                          <a:rPr lang="tr-TR" b="0" i="1" smtClean="0">
                            <a:effectLst/>
                            <a:latin typeface="Cambria Math" panose="02040503050406030204" pitchFamily="18" charset="0"/>
                            <a:ea typeface="Cambria Math" panose="02040503050406030204" pitchFamily="18" charset="0"/>
                          </a:rPr>
                          <m:t>𝑦𝑒𝑛𝑖</m:t>
                        </m:r>
                      </m:sup>
                    </m:sSubSup>
                  </m:oMath>
                </a14:m>
                <a:endParaRPr lang="tr-TR"/>
              </a:p>
              <a:p>
                <a:endParaRPr lang="tr-TR"/>
              </a:p>
            </p:txBody>
          </p:sp>
        </mc:Choice>
        <mc:Fallback xmlns="">
          <p:sp>
            <p:nvSpPr>
              <p:cNvPr id="2" name="İçerik Yer Tutucusu 1">
                <a:extLst>
                  <a:ext uri="{FF2B5EF4-FFF2-40B4-BE49-F238E27FC236}">
                    <a16:creationId xmlns:a16="http://schemas.microsoft.com/office/drawing/2014/main" id="{BBA11327-EB01-2ABC-56FB-221EFFA4FA04}"/>
                  </a:ext>
                </a:extLst>
              </p:cNvPr>
              <p:cNvSpPr>
                <a:spLocks noGrp="1" noRot="1" noChangeAspect="1" noMove="1" noResize="1" noEditPoints="1" noAdjustHandles="1" noChangeArrowheads="1" noChangeShapeType="1" noTextEdit="1"/>
              </p:cNvSpPr>
              <p:nvPr>
                <p:ph idx="1"/>
              </p:nvPr>
            </p:nvSpPr>
            <p:spPr>
              <a:blipFill>
                <a:blip r:embed="rId2"/>
                <a:stretch>
                  <a:fillRect l="-1379" t="-2250" r="-1161" b="-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17DD5B5-9589-291D-7AC5-49B60FC6C05F}"/>
              </a:ext>
            </a:extLst>
          </p:cNvPr>
          <p:cNvSpPr>
            <a:spLocks noGrp="1"/>
          </p:cNvSpPr>
          <p:nvPr>
            <p:ph type="title"/>
          </p:nvPr>
        </p:nvSpPr>
        <p:spPr>
          <a:xfrm>
            <a:off x="179511" y="-29264"/>
            <a:ext cx="8402525" cy="796908"/>
          </a:xfrm>
        </p:spPr>
        <p:txBody>
          <a:bodyPr>
            <a:normAutofit fontScale="90000"/>
          </a:bodyPr>
          <a:lstStyle/>
          <a:p>
            <a:r>
              <a:rPr lang="tr-TR" sz="2800" b="1">
                <a:solidFill>
                  <a:srgbClr val="EA6131"/>
                </a:solidFill>
                <a:effectLst/>
              </a:rPr>
              <a:t>T</a:t>
            </a:r>
            <a:r>
              <a:rPr lang="tr-TR" sz="2800" b="1">
                <a:effectLst/>
              </a:rPr>
              <a:t>emelde </a:t>
            </a:r>
            <a:r>
              <a:rPr lang="tr-TR" sz="2800" b="1">
                <a:solidFill>
                  <a:srgbClr val="EA6131"/>
                </a:solidFill>
                <a:effectLst/>
              </a:rPr>
              <a:t>Y</a:t>
            </a:r>
            <a:r>
              <a:rPr lang="tr-TR" sz="2800" b="1">
                <a:effectLst/>
              </a:rPr>
              <a:t>er </a:t>
            </a:r>
            <a:r>
              <a:rPr lang="tr-TR" sz="2800" b="1">
                <a:solidFill>
                  <a:srgbClr val="EA6131"/>
                </a:solidFill>
                <a:effectLst/>
              </a:rPr>
              <a:t>A</a:t>
            </a:r>
            <a:r>
              <a:rPr lang="tr-TR" sz="2800" b="1">
                <a:effectLst/>
              </a:rPr>
              <a:t>lmayan Değişken Katsayılarının İncelenmesi</a:t>
            </a:r>
            <a:endParaRPr lang="tr-TR"/>
          </a:p>
        </p:txBody>
      </p:sp>
    </p:spTree>
    <p:extLst>
      <p:ext uri="{BB962C8B-B14F-4D97-AF65-F5344CB8AC3E}">
        <p14:creationId xmlns:p14="http://schemas.microsoft.com/office/powerpoint/2010/main" val="229163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9C67C5B-49E1-00C7-B4EB-AD854B73B40A}"/>
              </a:ext>
            </a:extLst>
          </p:cNvPr>
          <p:cNvSpPr>
            <a:spLocks noGrp="1"/>
          </p:cNvSpPr>
          <p:nvPr>
            <p:ph idx="1"/>
          </p:nvPr>
        </p:nvSpPr>
        <p:spPr>
          <a:xfrm>
            <a:off x="370737" y="1083231"/>
            <a:ext cx="8402525" cy="3384376"/>
          </a:xfrm>
        </p:spPr>
        <p:txBody>
          <a:bodyPr/>
          <a:lstStyle/>
          <a:p>
            <a:r>
              <a:rPr lang="tr-TR"/>
              <a:t>Problemimizde x1’in [1, 3, 1] olan katsayıları [2, 4, 1] olarak değiştirilsin. </a:t>
            </a:r>
          </a:p>
        </p:txBody>
      </p:sp>
      <p:sp>
        <p:nvSpPr>
          <p:cNvPr id="3" name="Başlık 2">
            <a:extLst>
              <a:ext uri="{FF2B5EF4-FFF2-40B4-BE49-F238E27FC236}">
                <a16:creationId xmlns:a16="http://schemas.microsoft.com/office/drawing/2014/main" id="{125380E4-EC23-7B3B-94FF-1517EBB84351}"/>
              </a:ext>
            </a:extLst>
          </p:cNvPr>
          <p:cNvSpPr>
            <a:spLocks noGrp="1"/>
          </p:cNvSpPr>
          <p:nvPr>
            <p:ph type="title"/>
          </p:nvPr>
        </p:nvSpPr>
        <p:spPr/>
        <p:txBody>
          <a:bodyPr/>
          <a:lstStyle/>
          <a:p>
            <a:r>
              <a:rPr lang="tr-TR" sz="2400" b="1">
                <a:solidFill>
                  <a:srgbClr val="EA6131"/>
                </a:solidFill>
                <a:effectLst/>
              </a:rPr>
              <a:t>T</a:t>
            </a:r>
            <a:r>
              <a:rPr lang="tr-TR" sz="2400" b="1">
                <a:effectLst/>
              </a:rPr>
              <a:t>emelde </a:t>
            </a:r>
            <a:r>
              <a:rPr lang="tr-TR" sz="2400" b="1">
                <a:solidFill>
                  <a:srgbClr val="EA6131"/>
                </a:solidFill>
                <a:effectLst/>
              </a:rPr>
              <a:t>Y</a:t>
            </a:r>
            <a:r>
              <a:rPr lang="tr-TR" sz="2400" b="1">
                <a:effectLst/>
              </a:rPr>
              <a:t>er </a:t>
            </a:r>
            <a:r>
              <a:rPr lang="tr-TR" sz="2400" b="1">
                <a:solidFill>
                  <a:srgbClr val="EA6131"/>
                </a:solidFill>
                <a:effectLst/>
              </a:rPr>
              <a:t>A</a:t>
            </a:r>
            <a:r>
              <a:rPr lang="tr-TR" sz="2400" b="1">
                <a:effectLst/>
              </a:rPr>
              <a:t>lmayan Değişken Katsayılarının İncelenmesi</a:t>
            </a:r>
            <a:endParaRPr lang="tr-TR"/>
          </a:p>
        </p:txBody>
      </p:sp>
      <p:pic>
        <p:nvPicPr>
          <p:cNvPr id="4" name="Resim 3">
            <a:extLst>
              <a:ext uri="{FF2B5EF4-FFF2-40B4-BE49-F238E27FC236}">
                <a16:creationId xmlns:a16="http://schemas.microsoft.com/office/drawing/2014/main" id="{A1F0F2AC-6A23-256C-87CD-240C291BB2E8}"/>
              </a:ext>
            </a:extLst>
          </p:cNvPr>
          <p:cNvPicPr>
            <a:picLocks noChangeAspect="1"/>
          </p:cNvPicPr>
          <p:nvPr/>
        </p:nvPicPr>
        <p:blipFill>
          <a:blip r:embed="rId2"/>
          <a:stretch>
            <a:fillRect/>
          </a:stretch>
        </p:blipFill>
        <p:spPr>
          <a:xfrm>
            <a:off x="2108404" y="1458055"/>
            <a:ext cx="5292590" cy="1512168"/>
          </a:xfrm>
          <a:prstGeom prst="rect">
            <a:avLst/>
          </a:prstGeom>
        </p:spPr>
      </p:pic>
      <p:pic>
        <p:nvPicPr>
          <p:cNvPr id="6" name="Resim 5">
            <a:extLst>
              <a:ext uri="{FF2B5EF4-FFF2-40B4-BE49-F238E27FC236}">
                <a16:creationId xmlns:a16="http://schemas.microsoft.com/office/drawing/2014/main" id="{E5C5F722-0887-2C7F-8AAA-B320E16F7F28}"/>
              </a:ext>
            </a:extLst>
          </p:cNvPr>
          <p:cNvPicPr>
            <a:picLocks noChangeAspect="1"/>
          </p:cNvPicPr>
          <p:nvPr/>
        </p:nvPicPr>
        <p:blipFill>
          <a:blip r:embed="rId3"/>
          <a:stretch>
            <a:fillRect/>
          </a:stretch>
        </p:blipFill>
        <p:spPr>
          <a:xfrm>
            <a:off x="190502" y="3396320"/>
            <a:ext cx="4544496" cy="869166"/>
          </a:xfrm>
          <a:prstGeom prst="rect">
            <a:avLst/>
          </a:prstGeom>
        </p:spPr>
      </p:pic>
      <p:pic>
        <p:nvPicPr>
          <p:cNvPr id="8" name="Resim 7">
            <a:extLst>
              <a:ext uri="{FF2B5EF4-FFF2-40B4-BE49-F238E27FC236}">
                <a16:creationId xmlns:a16="http://schemas.microsoft.com/office/drawing/2014/main" id="{5DAA1D6F-9927-2D11-4507-F32A56C91665}"/>
              </a:ext>
            </a:extLst>
          </p:cNvPr>
          <p:cNvPicPr>
            <a:picLocks noChangeAspect="1"/>
          </p:cNvPicPr>
          <p:nvPr/>
        </p:nvPicPr>
        <p:blipFill>
          <a:blip r:embed="rId4"/>
          <a:stretch>
            <a:fillRect/>
          </a:stretch>
        </p:blipFill>
        <p:spPr>
          <a:xfrm>
            <a:off x="4804100" y="3215099"/>
            <a:ext cx="3835066" cy="1197567"/>
          </a:xfrm>
          <a:prstGeom prst="rect">
            <a:avLst/>
          </a:prstGeom>
        </p:spPr>
      </p:pic>
      <p:sp>
        <p:nvSpPr>
          <p:cNvPr id="10" name="Metin kutusu 9">
            <a:extLst>
              <a:ext uri="{FF2B5EF4-FFF2-40B4-BE49-F238E27FC236}">
                <a16:creationId xmlns:a16="http://schemas.microsoft.com/office/drawing/2014/main" id="{978BD6BE-CB0E-627C-D891-6ACA46519F59}"/>
              </a:ext>
            </a:extLst>
          </p:cNvPr>
          <p:cNvSpPr txBox="1"/>
          <p:nvPr/>
        </p:nvSpPr>
        <p:spPr>
          <a:xfrm>
            <a:off x="418329" y="4763537"/>
            <a:ext cx="8725671" cy="338554"/>
          </a:xfrm>
          <a:prstGeom prst="rect">
            <a:avLst/>
          </a:prstGeom>
          <a:noFill/>
        </p:spPr>
        <p:txBody>
          <a:bodyPr wrap="square">
            <a:spAutoFit/>
          </a:bodyPr>
          <a:lstStyle/>
          <a:p>
            <a:r>
              <a:rPr lang="tr-TR" altLang="en-US" sz="1600" i="1">
                <a:solidFill>
                  <a:schemeClr val="tx1">
                    <a:lumMod val="65000"/>
                    <a:lumOff val="35000"/>
                  </a:schemeClr>
                </a:solidFill>
                <a:latin typeface="+mj-lt"/>
                <a:ea typeface="맑은 고딕" pitchFamily="50" charset="-127"/>
              </a:rPr>
              <a:t>x1 değişkeninin çözüme girip girmeyeceği ise yeni değerlerle hesaplanan C-Z değerine göre verilecektir;</a:t>
            </a:r>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497D58A5-B2DD-B4FA-9E83-9605BB3C5D37}"/>
                  </a:ext>
                </a:extLst>
              </p:cNvPr>
              <p:cNvSpPr txBox="1"/>
              <p:nvPr/>
            </p:nvSpPr>
            <p:spPr>
              <a:xfrm>
                <a:off x="3010617" y="5153242"/>
                <a:ext cx="340080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𝐶</m:t>
                      </m:r>
                      <m:r>
                        <a:rPr lang="tr-TR" b="0" i="1" smtClean="0">
                          <a:latin typeface="Cambria Math" panose="02040503050406030204" pitchFamily="18" charset="0"/>
                        </a:rPr>
                        <m:t>−</m:t>
                      </m:r>
                      <m:r>
                        <a:rPr lang="tr-TR" b="0" i="1" smtClean="0">
                          <a:latin typeface="Cambria Math" panose="02040503050406030204" pitchFamily="18" charset="0"/>
                        </a:rPr>
                        <m:t>𝑍</m:t>
                      </m:r>
                      <m:r>
                        <a:rPr lang="tr-TR" b="0" i="1" smtClean="0">
                          <a:latin typeface="Cambria Math" panose="02040503050406030204" pitchFamily="18" charset="0"/>
                        </a:rPr>
                        <m:t>=3−</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2,5,0</m:t>
                          </m:r>
                        </m:e>
                      </m:d>
                      <m:d>
                        <m:dPr>
                          <m:begChr m:val="["/>
                          <m:endChr m:val="]"/>
                          <m:ctrlPr>
                            <a:rPr lang="tr-TR" b="0" i="1" smtClean="0">
                              <a:latin typeface="Cambria Math" panose="02040503050406030204" pitchFamily="18" charset="0"/>
                            </a:rPr>
                          </m:ctrlPr>
                        </m:dPr>
                        <m:e>
                          <m:m>
                            <m:mPr>
                              <m:mcs>
                                <m:mc>
                                  <m:mcPr>
                                    <m:count m:val="1"/>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0</m:t>
                                </m:r>
                              </m:e>
                            </m:mr>
                            <m:mr>
                              <m:e>
                                <m:r>
                                  <a:rPr lang="tr-TR" b="0" i="1" smtClean="0">
                                    <a:latin typeface="Cambria Math" panose="02040503050406030204" pitchFamily="18" charset="0"/>
                                  </a:rPr>
                                  <m:t>2</m:t>
                                </m:r>
                              </m:e>
                            </m:mr>
                            <m:mr>
                              <m:e>
                                <m:r>
                                  <a:rPr lang="tr-TR" b="0" i="1" smtClean="0">
                                    <a:latin typeface="Cambria Math" panose="02040503050406030204" pitchFamily="18" charset="0"/>
                                  </a:rPr>
                                  <m:t>1</m:t>
                                </m:r>
                              </m:e>
                            </m:mr>
                          </m:m>
                        </m:e>
                      </m:d>
                      <m:r>
                        <a:rPr lang="tr-TR" b="0" i="1" smtClean="0">
                          <a:latin typeface="Cambria Math" panose="02040503050406030204" pitchFamily="18" charset="0"/>
                        </a:rPr>
                        <m:t>=−7&lt;0 </m:t>
                      </m:r>
                    </m:oMath>
                  </m:oMathPara>
                </a14:m>
                <a:endParaRPr lang="tr-TR"/>
              </a:p>
            </p:txBody>
          </p:sp>
        </mc:Choice>
        <mc:Fallback xmlns="">
          <p:sp>
            <p:nvSpPr>
              <p:cNvPr id="12" name="Metin kutusu 11">
                <a:extLst>
                  <a:ext uri="{FF2B5EF4-FFF2-40B4-BE49-F238E27FC236}">
                    <a16:creationId xmlns:a16="http://schemas.microsoft.com/office/drawing/2014/main" id="{497D58A5-B2DD-B4FA-9E83-9605BB3C5D37}"/>
                  </a:ext>
                </a:extLst>
              </p:cNvPr>
              <p:cNvSpPr txBox="1">
                <a:spLocks noRot="1" noChangeAspect="1" noMove="1" noResize="1" noEditPoints="1" noAdjustHandles="1" noChangeArrowheads="1" noChangeShapeType="1" noTextEdit="1"/>
              </p:cNvSpPr>
              <p:nvPr/>
            </p:nvSpPr>
            <p:spPr>
              <a:xfrm>
                <a:off x="3010617" y="5153242"/>
                <a:ext cx="3400803" cy="730777"/>
              </a:xfrm>
              <a:prstGeom prst="rect">
                <a:avLst/>
              </a:prstGeom>
              <a:blipFill>
                <a:blip r:embed="rId5"/>
                <a:stretch>
                  <a:fillRect/>
                </a:stretch>
              </a:blipFill>
            </p:spPr>
            <p:txBody>
              <a:bodyPr/>
              <a:lstStyle/>
              <a:p>
                <a:r>
                  <a:rPr lang="tr-TR">
                    <a:noFill/>
                  </a:rPr>
                  <a:t> </a:t>
                </a:r>
              </a:p>
            </p:txBody>
          </p:sp>
        </mc:Fallback>
      </mc:AlternateContent>
      <p:sp>
        <p:nvSpPr>
          <p:cNvPr id="14" name="Metin kutusu 13">
            <a:extLst>
              <a:ext uri="{FF2B5EF4-FFF2-40B4-BE49-F238E27FC236}">
                <a16:creationId xmlns:a16="http://schemas.microsoft.com/office/drawing/2014/main" id="{AC52E087-2C18-F151-BF37-E014735CD9A4}"/>
              </a:ext>
            </a:extLst>
          </p:cNvPr>
          <p:cNvSpPr txBox="1"/>
          <p:nvPr/>
        </p:nvSpPr>
        <p:spPr>
          <a:xfrm>
            <a:off x="2792672" y="6049416"/>
            <a:ext cx="6028182" cy="338554"/>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maksimizasyon problemi olduğu için çözüme girmez.</a:t>
            </a:r>
          </a:p>
        </p:txBody>
      </p:sp>
    </p:spTree>
    <p:extLst>
      <p:ext uri="{BB962C8B-B14F-4D97-AF65-F5344CB8AC3E}">
        <p14:creationId xmlns:p14="http://schemas.microsoft.com/office/powerpoint/2010/main" val="2068687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15DF9E9-1959-4EB7-748B-05A6768A3CBE}"/>
              </a:ext>
            </a:extLst>
          </p:cNvPr>
          <p:cNvSpPr>
            <a:spLocks noGrp="1"/>
          </p:cNvSpPr>
          <p:nvPr>
            <p:ph idx="1"/>
          </p:nvPr>
        </p:nvSpPr>
        <p:spPr/>
        <p:txBody>
          <a:bodyPr/>
          <a:lstStyle/>
          <a:p>
            <a:r>
              <a:rPr lang="tr-TR">
                <a:effectLst/>
              </a:rPr>
              <a:t>Temelde olan bir değişkenin, kısıt katsayılarının değiştirilmesi durumunda, karar değişkeninin tekrar çözüme girmesi gibi bir durum ile karşı karşıya kalınabilir. Bu durumda zaten temelde olan değişkenin tekrar temele girebilmesi için, probleme bir yapay değişken eklenir. </a:t>
            </a:r>
            <a:endParaRPr lang="tr-TR"/>
          </a:p>
        </p:txBody>
      </p:sp>
      <p:sp>
        <p:nvSpPr>
          <p:cNvPr id="3" name="Başlık 2">
            <a:extLst>
              <a:ext uri="{FF2B5EF4-FFF2-40B4-BE49-F238E27FC236}">
                <a16:creationId xmlns:a16="http://schemas.microsoft.com/office/drawing/2014/main" id="{F70086BC-ACDF-51BC-875D-EF19F7935154}"/>
              </a:ext>
            </a:extLst>
          </p:cNvPr>
          <p:cNvSpPr>
            <a:spLocks noGrp="1"/>
          </p:cNvSpPr>
          <p:nvPr>
            <p:ph type="title"/>
          </p:nvPr>
        </p:nvSpPr>
        <p:spPr/>
        <p:txBody>
          <a:bodyPr>
            <a:normAutofit/>
          </a:bodyPr>
          <a:lstStyle/>
          <a:p>
            <a:r>
              <a:rPr lang="tr-TR" sz="2800" b="1">
                <a:solidFill>
                  <a:srgbClr val="EA6131"/>
                </a:solidFill>
                <a:effectLst/>
              </a:rPr>
              <a:t>T</a:t>
            </a:r>
            <a:r>
              <a:rPr lang="tr-TR" sz="2800" b="1">
                <a:effectLst/>
              </a:rPr>
              <a:t>emeldeki </a:t>
            </a:r>
            <a:r>
              <a:rPr lang="tr-TR" sz="2800" b="1">
                <a:solidFill>
                  <a:srgbClr val="EA6131"/>
                </a:solidFill>
                <a:effectLst/>
              </a:rPr>
              <a:t>D</a:t>
            </a:r>
            <a:r>
              <a:rPr lang="tr-TR" sz="2800" b="1">
                <a:effectLst/>
              </a:rPr>
              <a:t>eğişkenin Kısıt Katsayıları Değiştirme</a:t>
            </a:r>
            <a:endParaRPr lang="tr-TR"/>
          </a:p>
        </p:txBody>
      </p:sp>
      <p:pic>
        <p:nvPicPr>
          <p:cNvPr id="7" name="Resim 6">
            <a:extLst>
              <a:ext uri="{FF2B5EF4-FFF2-40B4-BE49-F238E27FC236}">
                <a16:creationId xmlns:a16="http://schemas.microsoft.com/office/drawing/2014/main" id="{CC2C3EDE-C98E-862E-2F81-E61A92717C80}"/>
              </a:ext>
            </a:extLst>
          </p:cNvPr>
          <p:cNvPicPr>
            <a:picLocks noChangeAspect="1"/>
          </p:cNvPicPr>
          <p:nvPr/>
        </p:nvPicPr>
        <p:blipFill>
          <a:blip r:embed="rId2"/>
          <a:stretch>
            <a:fillRect/>
          </a:stretch>
        </p:blipFill>
        <p:spPr>
          <a:xfrm>
            <a:off x="899592" y="2996226"/>
            <a:ext cx="2169021" cy="1163672"/>
          </a:xfrm>
          <a:prstGeom prst="rect">
            <a:avLst/>
          </a:prstGeom>
        </p:spPr>
      </p:pic>
      <p:pic>
        <p:nvPicPr>
          <p:cNvPr id="9" name="Resim 8">
            <a:extLst>
              <a:ext uri="{FF2B5EF4-FFF2-40B4-BE49-F238E27FC236}">
                <a16:creationId xmlns:a16="http://schemas.microsoft.com/office/drawing/2014/main" id="{3EA2BA18-FE49-77EB-DFEC-7F1FB143E90F}"/>
              </a:ext>
            </a:extLst>
          </p:cNvPr>
          <p:cNvPicPr>
            <a:picLocks noChangeAspect="1"/>
          </p:cNvPicPr>
          <p:nvPr/>
        </p:nvPicPr>
        <p:blipFill>
          <a:blip r:embed="rId3"/>
          <a:stretch>
            <a:fillRect/>
          </a:stretch>
        </p:blipFill>
        <p:spPr>
          <a:xfrm>
            <a:off x="3860701" y="2688056"/>
            <a:ext cx="3617822" cy="1244999"/>
          </a:xfrm>
          <a:prstGeom prst="rect">
            <a:avLst/>
          </a:prstGeom>
        </p:spPr>
      </p:pic>
      <p:sp>
        <p:nvSpPr>
          <p:cNvPr id="11" name="Metin kutusu 10">
            <a:extLst>
              <a:ext uri="{FF2B5EF4-FFF2-40B4-BE49-F238E27FC236}">
                <a16:creationId xmlns:a16="http://schemas.microsoft.com/office/drawing/2014/main" id="{D14F1BDE-4339-7A68-804E-0E58EE983116}"/>
              </a:ext>
            </a:extLst>
          </p:cNvPr>
          <p:cNvSpPr txBox="1"/>
          <p:nvPr/>
        </p:nvSpPr>
        <p:spPr>
          <a:xfrm>
            <a:off x="899592" y="4280863"/>
            <a:ext cx="7344816" cy="615553"/>
          </a:xfrm>
          <a:prstGeom prst="rect">
            <a:avLst/>
          </a:prstGeom>
          <a:noFill/>
        </p:spPr>
        <p:txBody>
          <a:bodyPr wrap="square">
            <a:spAutoFit/>
          </a:bodyPr>
          <a:lstStyle/>
          <a:p>
            <a:r>
              <a:rPr lang="tr-TR" altLang="en-US" sz="1600" i="1">
                <a:solidFill>
                  <a:schemeClr val="tx1">
                    <a:lumMod val="65000"/>
                    <a:lumOff val="35000"/>
                  </a:schemeClr>
                </a:solidFill>
                <a:latin typeface="+mj-lt"/>
                <a:ea typeface="맑은 고딕" pitchFamily="50" charset="-127"/>
              </a:rPr>
              <a:t>Optimum çözümde yer alan x1 değişkeni kısıt katsayıları [1,2]'den [1,1/2]’e değiştirelim</a:t>
            </a:r>
            <a:r>
              <a:rPr lang="tr-TR" dirty="0">
                <a:effectLst/>
              </a:rPr>
              <a:t>.</a:t>
            </a:r>
            <a:endParaRPr lang="tr-TR" dirty="0"/>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F3CCE76E-DF71-624F-A3B2-97FFB1D1DC70}"/>
                  </a:ext>
                </a:extLst>
              </p:cNvPr>
              <p:cNvSpPr txBox="1"/>
              <p:nvPr/>
            </p:nvSpPr>
            <p:spPr>
              <a:xfrm>
                <a:off x="2222542" y="4740418"/>
                <a:ext cx="4698915" cy="526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𝐴</m:t>
                          </m:r>
                        </m:e>
                        <m:sup>
                          <m:r>
                            <a:rPr lang="tr-TR" b="0" i="1" smtClean="0">
                              <a:latin typeface="Cambria Math" panose="02040503050406030204" pitchFamily="18" charset="0"/>
                            </a:rPr>
                            <m:t>′</m:t>
                          </m:r>
                        </m:sup>
                      </m:sSup>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2</m:t>
                              </m:r>
                            </m:sub>
                          </m:sSub>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/3</m:t>
                                </m:r>
                              </m:e>
                              <m:e>
                                <m:r>
                                  <a:rPr lang="tr-TR" b="0" i="1" smtClean="0">
                                    <a:latin typeface="Cambria Math" panose="02040503050406030204" pitchFamily="18" charset="0"/>
                                  </a:rPr>
                                  <m:t>−1/3</m:t>
                                </m:r>
                              </m:e>
                            </m:mr>
                            <m:mr>
                              <m:e>
                                <m:r>
                                  <a:rPr lang="tr-TR" b="0" i="1" smtClean="0">
                                    <a:latin typeface="Cambria Math" panose="02040503050406030204" pitchFamily="18" charset="0"/>
                                  </a:rPr>
                                  <m:t>−1/3</m:t>
                                </m:r>
                              </m:e>
                              <m:e>
                                <m:r>
                                  <a:rPr lang="tr-TR" b="0" i="1" smtClean="0">
                                    <a:latin typeface="Cambria Math" panose="02040503050406030204" pitchFamily="18" charset="0"/>
                                  </a:rPr>
                                  <m:t>2/3</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1/2</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/2</m:t>
                                </m:r>
                              </m:e>
                            </m:mr>
                            <m:mr>
                              <m:e>
                                <m:r>
                                  <a:rPr lang="tr-TR" b="0" i="1" smtClean="0">
                                    <a:latin typeface="Cambria Math" panose="02040503050406030204" pitchFamily="18" charset="0"/>
                                    <a:ea typeface="Cambria Math" panose="02040503050406030204" pitchFamily="18" charset="0"/>
                                  </a:rPr>
                                  <m:t>0</m:t>
                                </m:r>
                              </m:e>
                            </m:mr>
                          </m:m>
                        </m:e>
                      </m:d>
                    </m:oMath>
                  </m:oMathPara>
                </a14:m>
                <a:endParaRPr lang="tr-TR"/>
              </a:p>
            </p:txBody>
          </p:sp>
        </mc:Choice>
        <mc:Fallback xmlns="">
          <p:sp>
            <p:nvSpPr>
              <p:cNvPr id="14" name="Metin kutusu 13">
                <a:extLst>
                  <a:ext uri="{FF2B5EF4-FFF2-40B4-BE49-F238E27FC236}">
                    <a16:creationId xmlns:a16="http://schemas.microsoft.com/office/drawing/2014/main" id="{F3CCE76E-DF71-624F-A3B2-97FFB1D1DC70}"/>
                  </a:ext>
                </a:extLst>
              </p:cNvPr>
              <p:cNvSpPr txBox="1">
                <a:spLocks noRot="1" noChangeAspect="1" noMove="1" noResize="1" noEditPoints="1" noAdjustHandles="1" noChangeArrowheads="1" noChangeShapeType="1" noTextEdit="1"/>
              </p:cNvSpPr>
              <p:nvPr/>
            </p:nvSpPr>
            <p:spPr>
              <a:xfrm>
                <a:off x="2222542" y="4740418"/>
                <a:ext cx="4698915" cy="526876"/>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9E450E7-938C-823A-22D2-C4B50A176661}"/>
                  </a:ext>
                </a:extLst>
              </p:cNvPr>
              <p:cNvSpPr txBox="1"/>
              <p:nvPr/>
            </p:nvSpPr>
            <p:spPr>
              <a:xfrm>
                <a:off x="2131022" y="5509225"/>
                <a:ext cx="5709686" cy="842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𝑍</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𝐵</m:t>
                          </m:r>
                        </m:sub>
                      </m:sSub>
                      <m:r>
                        <a:rPr lang="tr-TR" b="0" i="1" smtClean="0">
                          <a:effectLst/>
                          <a:latin typeface="Cambria Math" panose="02040503050406030204" pitchFamily="18" charset="0"/>
                          <a:ea typeface="Cambria Math" panose="02040503050406030204" pitchFamily="18" charset="0"/>
                        </a:rPr>
                        <m:t>×</m:t>
                      </m:r>
                      <m:sSup>
                        <m:sSupPr>
                          <m:ctrlPr>
                            <a:rPr lang="tr-TR" b="0" i="1" smtClean="0">
                              <a:effectLst/>
                              <a:latin typeface="Cambria Math" panose="02040503050406030204" pitchFamily="18" charset="0"/>
                              <a:ea typeface="Cambria Math" panose="02040503050406030204" pitchFamily="18" charset="0"/>
                            </a:rPr>
                          </m:ctrlPr>
                        </m:sSupPr>
                        <m:e>
                          <m:r>
                            <a:rPr lang="tr-TR" b="0" i="1" smtClean="0">
                              <a:effectLst/>
                              <a:latin typeface="Cambria Math" panose="02040503050406030204" pitchFamily="18" charset="0"/>
                              <a:ea typeface="Cambria Math" panose="02040503050406030204" pitchFamily="18" charset="0"/>
                            </a:rPr>
                            <m:t>𝐵</m:t>
                          </m:r>
                        </m:e>
                        <m:sup>
                          <m:r>
                            <a:rPr lang="tr-TR" b="0" i="1" smtClean="0">
                              <a:effectLst/>
                              <a:latin typeface="Cambria Math" panose="02040503050406030204" pitchFamily="18" charset="0"/>
                              <a:ea typeface="Cambria Math" panose="02040503050406030204" pitchFamily="18" charset="0"/>
                            </a:rPr>
                            <m:t>−1</m:t>
                          </m:r>
                        </m:sup>
                      </m:sSup>
                      <m:r>
                        <a:rPr lang="tr-TR" b="0" i="1" smtClean="0">
                          <a:effectLst/>
                          <a:latin typeface="Cambria Math" panose="02040503050406030204" pitchFamily="18" charset="0"/>
                          <a:ea typeface="Cambria Math" panose="02040503050406030204" pitchFamily="18" charset="0"/>
                        </a:rPr>
                        <m:t>×</m:t>
                      </m:r>
                      <m:sSup>
                        <m:sSupPr>
                          <m:ctrlPr>
                            <a:rPr lang="tr-TR" b="0" i="1" smtClean="0">
                              <a:effectLst/>
                              <a:latin typeface="Cambria Math" panose="02040503050406030204" pitchFamily="18" charset="0"/>
                              <a:ea typeface="Cambria Math" panose="02040503050406030204" pitchFamily="18" charset="0"/>
                            </a:rPr>
                          </m:ctrlPr>
                        </m:sSupPr>
                        <m:e>
                          <m:r>
                            <a:rPr lang="tr-TR" b="0" i="1" smtClean="0">
                              <a:effectLst/>
                              <a:latin typeface="Cambria Math" panose="02040503050406030204" pitchFamily="18" charset="0"/>
                              <a:ea typeface="Cambria Math" panose="02040503050406030204" pitchFamily="18" charset="0"/>
                            </a:rPr>
                            <m:t>𝐴</m:t>
                          </m:r>
                        </m:e>
                        <m:sup>
                          <m:r>
                            <a:rPr lang="tr-TR" b="0"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𝑇</m:t>
                          </m:r>
                        </m:sup>
                      </m:sSup>
                      <m:r>
                        <a:rPr lang="tr-TR" b="0" i="1" smtClean="0">
                          <a:effectLst/>
                          <a:latin typeface="Cambria Math" panose="02040503050406030204" pitchFamily="18" charset="0"/>
                          <a:ea typeface="Cambria Math" panose="02040503050406030204" pitchFamily="18" charset="0"/>
                        </a:rPr>
                        <m:t>=1−</m:t>
                      </m:r>
                      <m:d>
                        <m:dPr>
                          <m:begChr m:val="["/>
                          <m:endChr m:val="]"/>
                          <m:ctrlPr>
                            <a:rPr lang="tr-TR" b="0" i="1" smtClean="0">
                              <a:effectLst/>
                              <a:latin typeface="Cambria Math" panose="02040503050406030204" pitchFamily="18" charset="0"/>
                              <a:ea typeface="Cambria Math" panose="02040503050406030204" pitchFamily="18" charset="0"/>
                            </a:rPr>
                          </m:ctrlPr>
                        </m:dPr>
                        <m:e>
                          <m:r>
                            <a:rPr lang="tr-TR" b="0" i="1" smtClean="0">
                              <a:effectLst/>
                              <a:latin typeface="Cambria Math" panose="02040503050406030204" pitchFamily="18" charset="0"/>
                              <a:ea typeface="Cambria Math" panose="02040503050406030204" pitchFamily="18" charset="0"/>
                            </a:rPr>
                            <m:t>1,1</m:t>
                          </m:r>
                        </m:e>
                      </m:d>
                      <m:r>
                        <a:rPr lang="tr-TR" b="0" i="1" smtClean="0">
                          <a:effectLst/>
                          <a:latin typeface="Cambria Math" panose="02040503050406030204" pitchFamily="18" charset="0"/>
                          <a:ea typeface="Cambria Math" panose="02040503050406030204" pitchFamily="18" charset="0"/>
                        </a:rPr>
                        <m:t>×</m:t>
                      </m:r>
                      <m:d>
                        <m:dPr>
                          <m:begChr m:val="["/>
                          <m:endChr m:val="]"/>
                          <m:ctrlPr>
                            <a:rPr lang="tr-TR" b="0" i="1" smtClean="0">
                              <a:effectLst/>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effectLst/>
                                  <a:latin typeface="Cambria Math" panose="02040503050406030204" pitchFamily="18" charset="0"/>
                                  <a:ea typeface="Cambria Math" panose="02040503050406030204" pitchFamily="18" charset="0"/>
                                </a:rPr>
                              </m:ctrlPr>
                            </m:mPr>
                            <m:mr>
                              <m:e>
                                <m:f>
                                  <m:fPr>
                                    <m:ctrlPr>
                                      <a:rPr lang="tr-TR" b="0" i="1" smtClean="0">
                                        <a:effectLst/>
                                        <a:latin typeface="Cambria Math" panose="02040503050406030204" pitchFamily="18" charset="0"/>
                                        <a:ea typeface="Cambria Math" panose="02040503050406030204" pitchFamily="18" charset="0"/>
                                      </a:rPr>
                                    </m:ctrlPr>
                                  </m:fPr>
                                  <m:num>
                                    <m:r>
                                      <m:rPr>
                                        <m:brk m:alnAt="7"/>
                                      </m:rPr>
                                      <a:rPr lang="tr-TR" b="0" i="1" smtClean="0">
                                        <a:effectLst/>
                                        <a:latin typeface="Cambria Math" panose="02040503050406030204" pitchFamily="18" charset="0"/>
                                        <a:ea typeface="Cambria Math" panose="02040503050406030204" pitchFamily="18" charset="0"/>
                                      </a:rPr>
                                      <m:t>1</m:t>
                                    </m:r>
                                  </m:num>
                                  <m:den>
                                    <m:r>
                                      <m:rPr>
                                        <m:brk m:alnAt="7"/>
                                      </m:rPr>
                                      <a:rPr lang="tr-TR" b="0" i="1" smtClean="0">
                                        <a:effectLst/>
                                        <a:latin typeface="Cambria Math" panose="02040503050406030204" pitchFamily="18" charset="0"/>
                                        <a:ea typeface="Cambria Math" panose="02040503050406030204" pitchFamily="18" charset="0"/>
                                      </a:rPr>
                                      <m:t>2</m:t>
                                    </m:r>
                                  </m:den>
                                </m:f>
                              </m:e>
                            </m:mr>
                            <m:mr>
                              <m:e>
                                <m:r>
                                  <a:rPr lang="tr-TR" b="0" i="1" smtClean="0">
                                    <a:effectLst/>
                                    <a:latin typeface="Cambria Math" panose="02040503050406030204" pitchFamily="18" charset="0"/>
                                    <a:ea typeface="Cambria Math" panose="02040503050406030204" pitchFamily="18" charset="0"/>
                                  </a:rPr>
                                  <m:t>0</m:t>
                                </m:r>
                              </m:e>
                            </m:mr>
                          </m:m>
                        </m:e>
                      </m:d>
                      <m:r>
                        <a:rPr lang="tr-TR" b="0" i="0" smtClean="0">
                          <a:effectLst/>
                          <a:latin typeface="Cambria Math" panose="02040503050406030204" pitchFamily="18" charset="0"/>
                          <a:ea typeface="Cambria Math" panose="02040503050406030204" pitchFamily="18" charset="0"/>
                        </a:rPr>
                        <m:t>=</m:t>
                      </m:r>
                      <m:f>
                        <m:fPr>
                          <m:ctrlPr>
                            <a:rPr lang="tr-TR" b="0" i="1" smtClean="0">
                              <a:effectLst/>
                              <a:latin typeface="Cambria Math" panose="02040503050406030204" pitchFamily="18" charset="0"/>
                              <a:ea typeface="Cambria Math" panose="02040503050406030204" pitchFamily="18" charset="0"/>
                            </a:rPr>
                          </m:ctrlPr>
                        </m:fPr>
                        <m:num>
                          <m:r>
                            <a:rPr lang="tr-TR" b="0" i="0" smtClean="0">
                              <a:effectLst/>
                              <a:latin typeface="Cambria Math" panose="02040503050406030204" pitchFamily="18" charset="0"/>
                              <a:ea typeface="Cambria Math" panose="02040503050406030204" pitchFamily="18" charset="0"/>
                            </a:rPr>
                            <m:t>1</m:t>
                          </m:r>
                        </m:num>
                        <m:den>
                          <m:r>
                            <a:rPr lang="tr-TR" b="0" i="0" smtClean="0">
                              <a:effectLst/>
                              <a:latin typeface="Cambria Math" panose="02040503050406030204" pitchFamily="18" charset="0"/>
                              <a:ea typeface="Cambria Math" panose="02040503050406030204" pitchFamily="18" charset="0"/>
                            </a:rPr>
                            <m:t>2</m:t>
                          </m:r>
                        </m:den>
                      </m:f>
                      <m:r>
                        <a:rPr lang="tr-TR" b="0" i="0" smtClean="0">
                          <a:effectLst/>
                          <a:latin typeface="Cambria Math" panose="02040503050406030204" pitchFamily="18" charset="0"/>
                          <a:ea typeface="Cambria Math" panose="02040503050406030204" pitchFamily="18" charset="0"/>
                        </a:rPr>
                        <m:t>&gt;0</m:t>
                      </m:r>
                    </m:oMath>
                  </m:oMathPara>
                </a14:m>
                <a:endParaRPr lang="tr-TR"/>
              </a:p>
            </p:txBody>
          </p:sp>
        </mc:Choice>
        <mc:Fallback xmlns="">
          <p:sp>
            <p:nvSpPr>
              <p:cNvPr id="18" name="Metin kutusu 17">
                <a:extLst>
                  <a:ext uri="{FF2B5EF4-FFF2-40B4-BE49-F238E27FC236}">
                    <a16:creationId xmlns:a16="http://schemas.microsoft.com/office/drawing/2014/main" id="{49E450E7-938C-823A-22D2-C4B50A176661}"/>
                  </a:ext>
                </a:extLst>
              </p:cNvPr>
              <p:cNvSpPr txBox="1">
                <a:spLocks noRot="1" noChangeAspect="1" noMove="1" noResize="1" noEditPoints="1" noAdjustHandles="1" noChangeArrowheads="1" noChangeShapeType="1" noTextEdit="1"/>
              </p:cNvSpPr>
              <p:nvPr/>
            </p:nvSpPr>
            <p:spPr>
              <a:xfrm>
                <a:off x="2131022" y="5509225"/>
                <a:ext cx="5709686" cy="842025"/>
              </a:xfrm>
              <a:prstGeom prst="rect">
                <a:avLst/>
              </a:prstGeom>
              <a:blipFill>
                <a:blip r:embed="rId5"/>
                <a:stretch>
                  <a:fillRect/>
                </a:stretch>
              </a:blipFill>
            </p:spPr>
            <p:txBody>
              <a:bodyPr/>
              <a:lstStyle/>
              <a:p>
                <a:r>
                  <a:rPr lang="tr-TR">
                    <a:noFill/>
                  </a:rPr>
                  <a:t> </a:t>
                </a:r>
              </a:p>
            </p:txBody>
          </p:sp>
        </mc:Fallback>
      </mc:AlternateContent>
      <p:sp>
        <p:nvSpPr>
          <p:cNvPr id="19" name="Metin kutusu 18">
            <a:extLst>
              <a:ext uri="{FF2B5EF4-FFF2-40B4-BE49-F238E27FC236}">
                <a16:creationId xmlns:a16="http://schemas.microsoft.com/office/drawing/2014/main" id="{A6E1E0B4-11F2-9D13-1858-0B22BB5190C9}"/>
              </a:ext>
            </a:extLst>
          </p:cNvPr>
          <p:cNvSpPr txBox="1"/>
          <p:nvPr/>
        </p:nvSpPr>
        <p:spPr>
          <a:xfrm>
            <a:off x="4788024" y="6408515"/>
            <a:ext cx="2625591"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Optimum çözüm değişecektir.</a:t>
            </a:r>
          </a:p>
        </p:txBody>
      </p:sp>
    </p:spTree>
    <p:extLst>
      <p:ext uri="{BB962C8B-B14F-4D97-AF65-F5344CB8AC3E}">
        <p14:creationId xmlns:p14="http://schemas.microsoft.com/office/powerpoint/2010/main" val="2985881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72B3FFF-3B20-B6EE-19D5-93E8CA8775F8}"/>
              </a:ext>
            </a:extLst>
          </p:cNvPr>
          <p:cNvSpPr>
            <a:spLocks noGrp="1"/>
          </p:cNvSpPr>
          <p:nvPr>
            <p:ph idx="1"/>
          </p:nvPr>
        </p:nvSpPr>
        <p:spPr/>
        <p:txBody>
          <a:bodyPr/>
          <a:lstStyle/>
          <a:p>
            <a:r>
              <a:rPr lang="tr-TR">
                <a:effectLst/>
              </a:rPr>
              <a:t>Çözümde mevcut olan ve tekrar çözüme girecek olan x1 yerine A yapay değişkeni konulur, A değişkeni karar değişkenleri kolonuna eklenir ve aşağıdaki optimum tablo elde edilir.</a:t>
            </a:r>
            <a:endParaRPr lang="tr-TR"/>
          </a:p>
        </p:txBody>
      </p:sp>
      <p:sp>
        <p:nvSpPr>
          <p:cNvPr id="3" name="Başlık 2">
            <a:extLst>
              <a:ext uri="{FF2B5EF4-FFF2-40B4-BE49-F238E27FC236}">
                <a16:creationId xmlns:a16="http://schemas.microsoft.com/office/drawing/2014/main" id="{17BA8791-4B23-DB94-0213-1ADF07C0311D}"/>
              </a:ext>
            </a:extLst>
          </p:cNvPr>
          <p:cNvSpPr>
            <a:spLocks noGrp="1"/>
          </p:cNvSpPr>
          <p:nvPr>
            <p:ph type="title"/>
          </p:nvPr>
        </p:nvSpPr>
        <p:spPr/>
        <p:txBody>
          <a:bodyPr/>
          <a:lstStyle/>
          <a:p>
            <a:r>
              <a:rPr lang="tr-TR" sz="2400" b="1">
                <a:solidFill>
                  <a:srgbClr val="EA6131"/>
                </a:solidFill>
                <a:effectLst/>
              </a:rPr>
              <a:t>T</a:t>
            </a:r>
            <a:r>
              <a:rPr lang="tr-TR" sz="2400" b="1">
                <a:effectLst/>
              </a:rPr>
              <a:t>emeldeki </a:t>
            </a:r>
            <a:r>
              <a:rPr lang="tr-TR" sz="2400" b="1">
                <a:solidFill>
                  <a:srgbClr val="EA6131"/>
                </a:solidFill>
                <a:effectLst/>
              </a:rPr>
              <a:t>D</a:t>
            </a:r>
            <a:r>
              <a:rPr lang="tr-TR" sz="2400" b="1">
                <a:effectLst/>
              </a:rPr>
              <a:t>eğişkenin Kısıt Katsayıları Değiştirme</a:t>
            </a:r>
            <a:endParaRPr lang="tr-TR"/>
          </a:p>
        </p:txBody>
      </p:sp>
      <p:grpSp>
        <p:nvGrpSpPr>
          <p:cNvPr id="4" name="Grup 3">
            <a:extLst>
              <a:ext uri="{FF2B5EF4-FFF2-40B4-BE49-F238E27FC236}">
                <a16:creationId xmlns:a16="http://schemas.microsoft.com/office/drawing/2014/main" id="{3102DFE9-E824-4548-B120-6287DBB50007}"/>
              </a:ext>
            </a:extLst>
          </p:cNvPr>
          <p:cNvGrpSpPr/>
          <p:nvPr/>
        </p:nvGrpSpPr>
        <p:grpSpPr>
          <a:xfrm>
            <a:off x="2493136" y="2636912"/>
            <a:ext cx="4589775" cy="2815636"/>
            <a:chOff x="1979712" y="2348880"/>
            <a:chExt cx="4589775" cy="2815636"/>
          </a:xfrm>
        </p:grpSpPr>
        <p:pic>
          <p:nvPicPr>
            <p:cNvPr id="5" name="Resim 4">
              <a:extLst>
                <a:ext uri="{FF2B5EF4-FFF2-40B4-BE49-F238E27FC236}">
                  <a16:creationId xmlns:a16="http://schemas.microsoft.com/office/drawing/2014/main" id="{FE512BCC-426B-D0F0-8877-FEDE6550FBD3}"/>
                </a:ext>
              </a:extLst>
            </p:cNvPr>
            <p:cNvPicPr>
              <a:picLocks noChangeAspect="1"/>
            </p:cNvPicPr>
            <p:nvPr/>
          </p:nvPicPr>
          <p:blipFill>
            <a:blip r:embed="rId2"/>
            <a:stretch>
              <a:fillRect/>
            </a:stretch>
          </p:blipFill>
          <p:spPr>
            <a:xfrm>
              <a:off x="1979712" y="2348880"/>
              <a:ext cx="4589775" cy="28156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Dikdörtgen 5">
              <a:extLst>
                <a:ext uri="{FF2B5EF4-FFF2-40B4-BE49-F238E27FC236}">
                  <a16:creationId xmlns:a16="http://schemas.microsoft.com/office/drawing/2014/main" id="{8A9FC82F-F8DE-3358-C8C4-5061EC3E809D}"/>
                </a:ext>
              </a:extLst>
            </p:cNvPr>
            <p:cNvSpPr/>
            <p:nvPr/>
          </p:nvSpPr>
          <p:spPr>
            <a:xfrm>
              <a:off x="2987824" y="2636912"/>
              <a:ext cx="216024" cy="574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Metin kutusu 7">
            <a:extLst>
              <a:ext uri="{FF2B5EF4-FFF2-40B4-BE49-F238E27FC236}">
                <a16:creationId xmlns:a16="http://schemas.microsoft.com/office/drawing/2014/main" id="{BC208BAB-4CDF-ED44-8561-5D72EECF22DB}"/>
              </a:ext>
            </a:extLst>
          </p:cNvPr>
          <p:cNvSpPr txBox="1"/>
          <p:nvPr/>
        </p:nvSpPr>
        <p:spPr>
          <a:xfrm>
            <a:off x="1475656" y="5677592"/>
            <a:ext cx="6624736" cy="338554"/>
          </a:xfrm>
          <a:prstGeom prst="rect">
            <a:avLst/>
          </a:prstGeom>
          <a:noFill/>
        </p:spPr>
        <p:txBody>
          <a:bodyPr wrap="square">
            <a:spAutoFit/>
          </a:bodyPr>
          <a:lstStyle/>
          <a:p>
            <a:r>
              <a:rPr lang="tr-TR" altLang="en-US" sz="1600" i="1">
                <a:solidFill>
                  <a:schemeClr val="tx1">
                    <a:lumMod val="65000"/>
                    <a:lumOff val="35000"/>
                  </a:schemeClr>
                </a:solidFill>
                <a:latin typeface="+mj-lt"/>
                <a:ea typeface="맑은 고딕" pitchFamily="50" charset="-127"/>
              </a:rPr>
              <a:t>Optimum çözüm: x1=100, x2=0 ve x3=0 olarak bulunur.</a:t>
            </a:r>
          </a:p>
        </p:txBody>
      </p:sp>
    </p:spTree>
    <p:extLst>
      <p:ext uri="{BB962C8B-B14F-4D97-AF65-F5344CB8AC3E}">
        <p14:creationId xmlns:p14="http://schemas.microsoft.com/office/powerpoint/2010/main" val="222127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5A2498D-DE44-98DB-CBB6-AD7E76E13271}"/>
              </a:ext>
            </a:extLst>
          </p:cNvPr>
          <p:cNvSpPr>
            <a:spLocks noGrp="1"/>
          </p:cNvSpPr>
          <p:nvPr>
            <p:ph type="ctrTitle"/>
          </p:nvPr>
        </p:nvSpPr>
        <p:spPr>
          <a:xfrm>
            <a:off x="564900" y="2276872"/>
            <a:ext cx="8111556" cy="1585337"/>
          </a:xfrm>
        </p:spPr>
        <p:txBody>
          <a:bodyPr/>
          <a:lstStyle/>
          <a:p>
            <a:pPr algn="ctr"/>
            <a:br>
              <a:rPr lang="tr-TR" altLang="en-US">
                <a:solidFill>
                  <a:srgbClr val="EA6131"/>
                </a:solidFill>
              </a:rPr>
            </a:br>
            <a:r>
              <a:rPr lang="tr-TR" altLang="en-US" sz="4000">
                <a:solidFill>
                  <a:srgbClr val="EA6131"/>
                </a:solidFill>
              </a:rPr>
              <a:t>O</a:t>
            </a:r>
            <a:r>
              <a:rPr lang="tr-TR" sz="4000"/>
              <a:t>ptimum Çözümü </a:t>
            </a:r>
            <a:r>
              <a:rPr lang="tr-TR" altLang="ko-KR" sz="4000">
                <a:solidFill>
                  <a:srgbClr val="EA6131"/>
                </a:solidFill>
              </a:rPr>
              <a:t>K</a:t>
            </a:r>
            <a:r>
              <a:rPr lang="tr-TR" sz="4000"/>
              <a:t>ısıtlandırma</a:t>
            </a:r>
            <a:br>
              <a:rPr lang="tr-TR" sz="4000"/>
            </a:br>
            <a:br>
              <a:rPr lang="tr-TR"/>
            </a:br>
            <a:r>
              <a:rPr lang="tr-TR">
                <a:solidFill>
                  <a:srgbClr val="EA6131"/>
                </a:solidFill>
              </a:rPr>
              <a:t>K</a:t>
            </a:r>
            <a:r>
              <a:rPr lang="tr-TR"/>
              <a:t>ısıt ve </a:t>
            </a:r>
            <a:r>
              <a:rPr lang="tr-TR" altLang="ko-KR">
                <a:solidFill>
                  <a:srgbClr val="EA6131"/>
                </a:solidFill>
              </a:rPr>
              <a:t>D</a:t>
            </a:r>
            <a:r>
              <a:rPr lang="tr-TR"/>
              <a:t>eğişken </a:t>
            </a:r>
            <a:r>
              <a:rPr lang="tr-TR" dirty="0"/>
              <a:t>Ekleme</a:t>
            </a:r>
          </a:p>
        </p:txBody>
      </p:sp>
    </p:spTree>
    <p:extLst>
      <p:ext uri="{BB962C8B-B14F-4D97-AF65-F5344CB8AC3E}">
        <p14:creationId xmlns:p14="http://schemas.microsoft.com/office/powerpoint/2010/main" val="156196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BA6B872-FCCD-A6FD-BDE6-C8989E7A3BE6}"/>
              </a:ext>
            </a:extLst>
          </p:cNvPr>
          <p:cNvSpPr>
            <a:spLocks noGrp="1"/>
          </p:cNvSpPr>
          <p:nvPr>
            <p:ph idx="1"/>
          </p:nvPr>
        </p:nvSpPr>
        <p:spPr>
          <a:xfrm>
            <a:off x="395536" y="1484784"/>
            <a:ext cx="8402525" cy="4573560"/>
          </a:xfrm>
        </p:spPr>
        <p:txBody>
          <a:bodyPr wrap="square">
            <a:noAutofit/>
          </a:bodyPr>
          <a:lstStyle/>
          <a:p>
            <a:pPr>
              <a:buFont typeface="Arial" panose="020B0604020202020204" pitchFamily="34" charset="0"/>
              <a:buChar char="•"/>
            </a:pPr>
            <a:r>
              <a:rPr lang="tr-TR" err="1">
                <a:effectLst/>
              </a:rPr>
              <a:t>Primal</a:t>
            </a:r>
            <a:r>
              <a:rPr lang="tr-TR">
                <a:effectLst/>
              </a:rPr>
              <a:t> modelde </a:t>
            </a:r>
            <a:r>
              <a:rPr lang="tr-TR" err="1">
                <a:effectLst/>
              </a:rPr>
              <a:t>yeralan</a:t>
            </a:r>
            <a:r>
              <a:rPr lang="tr-TR">
                <a:effectLst/>
              </a:rPr>
              <a:t> her bir değişkene, </a:t>
            </a:r>
            <a:r>
              <a:rPr lang="tr-TR" err="1">
                <a:effectLst/>
              </a:rPr>
              <a:t>dual</a:t>
            </a:r>
            <a:r>
              <a:rPr lang="tr-TR">
                <a:effectLst/>
              </a:rPr>
              <a:t> modelde bir kısıta karşılık gelir,</a:t>
            </a:r>
          </a:p>
          <a:p>
            <a:pPr>
              <a:buFont typeface="Arial" panose="020B0604020202020204" pitchFamily="34" charset="0"/>
              <a:buChar char="•"/>
            </a:pPr>
            <a:r>
              <a:rPr lang="tr-TR">
                <a:effectLst/>
              </a:rPr>
              <a:t>Primal modeldeki her bir kısıta karşılık bir </a:t>
            </a:r>
            <a:r>
              <a:rPr lang="tr-TR" err="1">
                <a:effectLst/>
              </a:rPr>
              <a:t>dual</a:t>
            </a:r>
            <a:r>
              <a:rPr lang="tr-TR">
                <a:effectLst/>
              </a:rPr>
              <a:t> değişken karşılık gelir,</a:t>
            </a:r>
          </a:p>
          <a:p>
            <a:pPr>
              <a:buFont typeface="Arial" panose="020B0604020202020204" pitchFamily="34" charset="0"/>
              <a:buChar char="•"/>
            </a:pPr>
            <a:r>
              <a:rPr lang="tr-TR">
                <a:effectLst/>
              </a:rPr>
              <a:t>Primal model sağ taraf değişkenleri, </a:t>
            </a:r>
            <a:r>
              <a:rPr lang="tr-TR" err="1">
                <a:effectLst/>
              </a:rPr>
              <a:t>dual</a:t>
            </a:r>
            <a:r>
              <a:rPr lang="tr-TR">
                <a:effectLst/>
              </a:rPr>
              <a:t> model amaç fonksiyonu katsayıları olarak tanımlanır,</a:t>
            </a:r>
          </a:p>
          <a:p>
            <a:pPr>
              <a:buFont typeface="Arial" panose="020B0604020202020204" pitchFamily="34" charset="0"/>
              <a:buChar char="•"/>
            </a:pPr>
            <a:r>
              <a:rPr lang="tr-TR">
                <a:effectLst/>
              </a:rPr>
              <a:t>Primal modelin amaç fonksiyon katsayıları, </a:t>
            </a:r>
            <a:r>
              <a:rPr lang="tr-TR" err="1">
                <a:effectLst/>
              </a:rPr>
              <a:t>dual</a:t>
            </a:r>
            <a:r>
              <a:rPr lang="tr-TR">
                <a:effectLst/>
              </a:rPr>
              <a:t> modele ait kısıtların sağ taraf değişkenleri olarak tanımlanır,</a:t>
            </a:r>
          </a:p>
          <a:p>
            <a:pPr>
              <a:buFont typeface="Arial" panose="020B0604020202020204" pitchFamily="34" charset="0"/>
              <a:buChar char="•"/>
            </a:pPr>
            <a:r>
              <a:rPr lang="tr-TR">
                <a:effectLst/>
              </a:rPr>
              <a:t>Dual model amaç fonksiyonu, </a:t>
            </a:r>
            <a:r>
              <a:rPr lang="tr-TR" err="1">
                <a:effectLst/>
              </a:rPr>
              <a:t>primal</a:t>
            </a:r>
            <a:r>
              <a:rPr lang="tr-TR">
                <a:effectLst/>
              </a:rPr>
              <a:t> model amaç fonksiyonu tersi olarak tanımlanır (</a:t>
            </a:r>
            <a:r>
              <a:rPr lang="tr-TR" err="1">
                <a:effectLst/>
              </a:rPr>
              <a:t>primal</a:t>
            </a:r>
            <a:r>
              <a:rPr lang="tr-TR">
                <a:effectLst/>
              </a:rPr>
              <a:t> maksimizasyon ise </a:t>
            </a:r>
            <a:r>
              <a:rPr lang="tr-TR" err="1">
                <a:effectLst/>
              </a:rPr>
              <a:t>dual</a:t>
            </a:r>
            <a:r>
              <a:rPr lang="tr-TR">
                <a:effectLst/>
              </a:rPr>
              <a:t> minimizasyondur, </a:t>
            </a:r>
            <a:r>
              <a:rPr lang="tr-TR" err="1">
                <a:effectLst/>
              </a:rPr>
              <a:t>primal</a:t>
            </a:r>
            <a:r>
              <a:rPr lang="tr-TR">
                <a:effectLst/>
              </a:rPr>
              <a:t> model minimizasyon ise </a:t>
            </a:r>
            <a:r>
              <a:rPr lang="tr-TR" err="1">
                <a:effectLst/>
              </a:rPr>
              <a:t>dual</a:t>
            </a:r>
            <a:r>
              <a:rPr lang="tr-TR">
                <a:effectLst/>
              </a:rPr>
              <a:t> model maksimizasyondur),</a:t>
            </a:r>
          </a:p>
          <a:p>
            <a:pPr>
              <a:buFont typeface="Arial" panose="020B0604020202020204" pitchFamily="34" charset="0"/>
              <a:buChar char="•"/>
            </a:pPr>
            <a:r>
              <a:rPr lang="tr-TR">
                <a:effectLst/>
              </a:rPr>
              <a:t>Primal modelde olduğu gibi, </a:t>
            </a:r>
            <a:r>
              <a:rPr lang="tr-TR" err="1">
                <a:effectLst/>
              </a:rPr>
              <a:t>dual</a:t>
            </a:r>
            <a:r>
              <a:rPr lang="tr-TR">
                <a:effectLst/>
              </a:rPr>
              <a:t> modelde de değişkenler sıfıra eşit veya sıfırdan büyüktür (negatif değildir).</a:t>
            </a:r>
          </a:p>
        </p:txBody>
      </p:sp>
      <p:sp>
        <p:nvSpPr>
          <p:cNvPr id="3" name="Başlık 2">
            <a:extLst>
              <a:ext uri="{FF2B5EF4-FFF2-40B4-BE49-F238E27FC236}">
                <a16:creationId xmlns:a16="http://schemas.microsoft.com/office/drawing/2014/main" id="{7A567A3A-2AD9-C515-5A39-CBEC8EBA9704}"/>
              </a:ext>
            </a:extLst>
          </p:cNvPr>
          <p:cNvSpPr>
            <a:spLocks noGrp="1"/>
          </p:cNvSpPr>
          <p:nvPr>
            <p:ph type="title"/>
          </p:nvPr>
        </p:nvSpPr>
        <p:spPr/>
        <p:txBody>
          <a:bodyPr/>
          <a:lstStyle/>
          <a:p>
            <a:r>
              <a:rPr lang="tr-TR" err="1"/>
              <a:t>Primal</a:t>
            </a:r>
            <a:r>
              <a:rPr lang="tr-TR"/>
              <a:t> Dual İlişkisi</a:t>
            </a:r>
          </a:p>
        </p:txBody>
      </p:sp>
    </p:spTree>
    <p:extLst>
      <p:ext uri="{BB962C8B-B14F-4D97-AF65-F5344CB8AC3E}">
        <p14:creationId xmlns:p14="http://schemas.microsoft.com/office/powerpoint/2010/main" val="3761129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29378F1-1C6C-632D-69A1-B50ACF55D2DB}"/>
              </a:ext>
            </a:extLst>
          </p:cNvPr>
          <p:cNvSpPr txBox="1"/>
          <p:nvPr/>
        </p:nvSpPr>
        <p:spPr>
          <a:xfrm>
            <a:off x="683568" y="4293096"/>
            <a:ext cx="8064896" cy="1200329"/>
          </a:xfrm>
          <a:prstGeom prst="rect">
            <a:avLst/>
          </a:prstGeom>
          <a:noFill/>
        </p:spPr>
        <p:txBody>
          <a:bodyPr wrap="square" rtlCol="0">
            <a:spAutoFit/>
          </a:bodyPr>
          <a:lstStyle/>
          <a:p>
            <a:r>
              <a:rPr lang="tr-TR" sz="2400">
                <a:solidFill>
                  <a:srgbClr val="EA6131"/>
                </a:solidFill>
              </a:rPr>
              <a:t>O</a:t>
            </a:r>
            <a:r>
              <a:rPr lang="tr-TR" sz="2400"/>
              <a:t>ptimum çözüme kısıt ekleme, tanımından da anlaşılacağı gibi, orijinal model üzerinde değil, </a:t>
            </a:r>
            <a:r>
              <a:rPr lang="tr-TR" sz="2400">
                <a:solidFill>
                  <a:srgbClr val="EA6131"/>
                </a:solidFill>
              </a:rPr>
              <a:t>m</a:t>
            </a:r>
            <a:r>
              <a:rPr lang="tr-TR" sz="2400"/>
              <a:t>odelin optimum çözümünün </a:t>
            </a:r>
            <a:r>
              <a:rPr lang="tr-TR" sz="2400">
                <a:solidFill>
                  <a:srgbClr val="EA6131"/>
                </a:solidFill>
              </a:rPr>
              <a:t>o</a:t>
            </a:r>
            <a:r>
              <a:rPr lang="tr-TR" sz="2400"/>
              <a:t>rtaya koyduğu </a:t>
            </a:r>
            <a:r>
              <a:rPr lang="tr-TR" sz="2400">
                <a:solidFill>
                  <a:srgbClr val="EA6131"/>
                </a:solidFill>
              </a:rPr>
              <a:t>m</a:t>
            </a:r>
            <a:r>
              <a:rPr lang="tr-TR" sz="2400"/>
              <a:t>odel, çözüm üzerinde bir kısıtlamayı ifade eder.</a:t>
            </a:r>
          </a:p>
        </p:txBody>
      </p:sp>
    </p:spTree>
    <p:extLst>
      <p:ext uri="{BB962C8B-B14F-4D97-AF65-F5344CB8AC3E}">
        <p14:creationId xmlns:p14="http://schemas.microsoft.com/office/powerpoint/2010/main" val="3455613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E33565C-8D6E-E984-D4AA-9400C74A07D3}"/>
              </a:ext>
            </a:extLst>
          </p:cNvPr>
          <p:cNvSpPr>
            <a:spLocks noGrp="1"/>
          </p:cNvSpPr>
          <p:nvPr>
            <p:ph idx="1"/>
          </p:nvPr>
        </p:nvSpPr>
        <p:spPr>
          <a:xfrm>
            <a:off x="370737" y="1003193"/>
            <a:ext cx="8402525" cy="4881686"/>
          </a:xfrm>
        </p:spPr>
        <p:txBody>
          <a:bodyPr/>
          <a:lstStyle/>
          <a:p>
            <a:r>
              <a:rPr lang="tr-TR">
                <a:effectLst/>
              </a:rPr>
              <a:t>Optimum bir çözüm tablosuna kısıt ekleme, eklenen kısıtın problemi sınırlandırıp sınırlandırmadığı, durumlar dikkate alınarak analiz edilir. Eğer problemde bir sınırlandırmaya sebebiyet veriyorsa, yeni bir çözüm iterasyonu gerektirecektir.</a:t>
            </a:r>
          </a:p>
          <a:p>
            <a:r>
              <a:rPr lang="tr-TR">
                <a:effectLst/>
              </a:rPr>
              <a:t>Problemi eklenecek kısıt ile yeniden formüle edip çözmek yerine, yeni kısıtı optimum çözüm tablosuna ekleyerek analiz etmek, tam sayılı programlama için bir çözüm altyapısı geliştirmek adına önemlidir. Zira, tam sayılı programlamada, tam sayılı olma kısıtı optimum çözüme eklenen bir ek kısıttır.</a:t>
            </a:r>
            <a:endParaRPr lang="tr-TR"/>
          </a:p>
        </p:txBody>
      </p:sp>
      <p:sp>
        <p:nvSpPr>
          <p:cNvPr id="3" name="Başlık 2">
            <a:extLst>
              <a:ext uri="{FF2B5EF4-FFF2-40B4-BE49-F238E27FC236}">
                <a16:creationId xmlns:a16="http://schemas.microsoft.com/office/drawing/2014/main" id="{90AEF438-8DE3-094A-25D0-D332890A5D0E}"/>
              </a:ext>
            </a:extLst>
          </p:cNvPr>
          <p:cNvSpPr>
            <a:spLocks noGrp="1"/>
          </p:cNvSpPr>
          <p:nvPr>
            <p:ph type="title"/>
          </p:nvPr>
        </p:nvSpPr>
        <p:spPr/>
        <p:txBody>
          <a:bodyPr/>
          <a:lstStyle/>
          <a:p>
            <a:r>
              <a:rPr lang="tr-TR"/>
              <a:t>Optimum Çözüme Kısıt Ekleme</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E20D8334-7C49-A45F-EEFC-6EBC165A0CA9}"/>
                  </a:ext>
                </a:extLst>
              </p:cNvPr>
              <p:cNvSpPr txBox="1"/>
              <p:nvPr/>
            </p:nvSpPr>
            <p:spPr>
              <a:xfrm>
                <a:off x="1923758" y="336072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=60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5" name="Metin kutusu 4">
                <a:extLst>
                  <a:ext uri="{FF2B5EF4-FFF2-40B4-BE49-F238E27FC236}">
                    <a16:creationId xmlns:a16="http://schemas.microsoft.com/office/drawing/2014/main" id="{E20D8334-7C49-A45F-EEFC-6EBC165A0CA9}"/>
                  </a:ext>
                </a:extLst>
              </p:cNvPr>
              <p:cNvSpPr txBox="1">
                <a:spLocks noRot="1" noChangeAspect="1" noMove="1" noResize="1" noEditPoints="1" noAdjustHandles="1" noChangeArrowheads="1" noChangeShapeType="1" noTextEdit="1"/>
              </p:cNvSpPr>
              <p:nvPr/>
            </p:nvSpPr>
            <p:spPr>
              <a:xfrm>
                <a:off x="1923758" y="3360724"/>
                <a:ext cx="4572000" cy="36933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BD7C0C8-E461-CD7D-E504-A3A96E46E7CA}"/>
                  </a:ext>
                </a:extLst>
              </p:cNvPr>
              <p:cNvSpPr txBox="1"/>
              <p:nvPr/>
            </p:nvSpPr>
            <p:spPr>
              <a:xfrm>
                <a:off x="2337550" y="376350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1</m:t>
                          </m:r>
                        </m:sub>
                      </m:sSub>
                      <m:r>
                        <a:rPr lang="tr-TR" i="0">
                          <a:latin typeface="Cambria Math" panose="02040503050406030204" pitchFamily="18" charset="0"/>
                        </a:rPr>
                        <m:t>=48</m:t>
                      </m:r>
                    </m:oMath>
                  </m:oMathPara>
                </a14:m>
                <a:endParaRPr lang="tr-TR"/>
              </a:p>
            </p:txBody>
          </p:sp>
        </mc:Choice>
        <mc:Fallback xmlns="">
          <p:sp>
            <p:nvSpPr>
              <p:cNvPr id="7" name="Metin kutusu 6">
                <a:extLst>
                  <a:ext uri="{FF2B5EF4-FFF2-40B4-BE49-F238E27FC236}">
                    <a16:creationId xmlns:a16="http://schemas.microsoft.com/office/drawing/2014/main" id="{DBD7C0C8-E461-CD7D-E504-A3A96E46E7CA}"/>
                  </a:ext>
                </a:extLst>
              </p:cNvPr>
              <p:cNvSpPr txBox="1">
                <a:spLocks noRot="1" noChangeAspect="1" noMove="1" noResize="1" noEditPoints="1" noAdjustHandles="1" noChangeArrowheads="1" noChangeShapeType="1" noTextEdit="1"/>
              </p:cNvSpPr>
              <p:nvPr/>
            </p:nvSpPr>
            <p:spPr>
              <a:xfrm>
                <a:off x="2337550" y="3763505"/>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4C8E6ADB-952E-FFFE-5B29-9A4C6E9F4DF1}"/>
                  </a:ext>
                </a:extLst>
              </p:cNvPr>
              <p:cNvSpPr txBox="1"/>
              <p:nvPr/>
            </p:nvSpPr>
            <p:spPr>
              <a:xfrm>
                <a:off x="2322655" y="41729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2</m:t>
                          </m:r>
                        </m:sub>
                      </m:sSub>
                      <m:r>
                        <a:rPr lang="tr-TR" i="0">
                          <a:latin typeface="Cambria Math" panose="02040503050406030204" pitchFamily="18" charset="0"/>
                        </a:rPr>
                        <m:t>=20</m:t>
                      </m:r>
                    </m:oMath>
                  </m:oMathPara>
                </a14:m>
                <a:endParaRPr lang="tr-TR"/>
              </a:p>
            </p:txBody>
          </p:sp>
        </mc:Choice>
        <mc:Fallback xmlns="">
          <p:sp>
            <p:nvSpPr>
              <p:cNvPr id="9" name="Metin kutusu 8">
                <a:extLst>
                  <a:ext uri="{FF2B5EF4-FFF2-40B4-BE49-F238E27FC236}">
                    <a16:creationId xmlns:a16="http://schemas.microsoft.com/office/drawing/2014/main" id="{4C8E6ADB-952E-FFFE-5B29-9A4C6E9F4DF1}"/>
                  </a:ext>
                </a:extLst>
              </p:cNvPr>
              <p:cNvSpPr txBox="1">
                <a:spLocks noRot="1" noChangeAspect="1" noMove="1" noResize="1" noEditPoints="1" noAdjustHandles="1" noChangeArrowheads="1" noChangeShapeType="1" noTextEdit="1"/>
              </p:cNvSpPr>
              <p:nvPr/>
            </p:nvSpPr>
            <p:spPr>
              <a:xfrm>
                <a:off x="2322655" y="4172902"/>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22202105-0F11-D0F9-01B7-6E70577BF6AA}"/>
                  </a:ext>
                </a:extLst>
              </p:cNvPr>
              <p:cNvSpPr txBox="1"/>
              <p:nvPr/>
            </p:nvSpPr>
            <p:spPr>
              <a:xfrm>
                <a:off x="2121526" y="459684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1" name="Metin kutusu 10">
                <a:extLst>
                  <a:ext uri="{FF2B5EF4-FFF2-40B4-BE49-F238E27FC236}">
                    <a16:creationId xmlns:a16="http://schemas.microsoft.com/office/drawing/2014/main" id="{22202105-0F11-D0F9-01B7-6E70577BF6AA}"/>
                  </a:ext>
                </a:extLst>
              </p:cNvPr>
              <p:cNvSpPr txBox="1">
                <a:spLocks noRot="1" noChangeAspect="1" noMove="1" noResize="1" noEditPoints="1" noAdjustHandles="1" noChangeArrowheads="1" noChangeShapeType="1" noTextEdit="1"/>
              </p:cNvSpPr>
              <p:nvPr/>
            </p:nvSpPr>
            <p:spPr>
              <a:xfrm>
                <a:off x="2121526" y="4596848"/>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78150559-0DEF-DDDA-C8F6-A4C290175313}"/>
                  </a:ext>
                </a:extLst>
              </p:cNvPr>
              <p:cNvSpPr txBox="1"/>
              <p:nvPr/>
            </p:nvSpPr>
            <p:spPr>
              <a:xfrm>
                <a:off x="2121526" y="50430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3" name="Metin kutusu 12">
                <a:extLst>
                  <a:ext uri="{FF2B5EF4-FFF2-40B4-BE49-F238E27FC236}">
                    <a16:creationId xmlns:a16="http://schemas.microsoft.com/office/drawing/2014/main" id="{78150559-0DEF-DDDA-C8F6-A4C290175313}"/>
                  </a:ext>
                </a:extLst>
              </p:cNvPr>
              <p:cNvSpPr txBox="1">
                <a:spLocks noRot="1" noChangeAspect="1" noMove="1" noResize="1" noEditPoints="1" noAdjustHandles="1" noChangeArrowheads="1" noChangeShapeType="1" noTextEdit="1"/>
              </p:cNvSpPr>
              <p:nvPr/>
            </p:nvSpPr>
            <p:spPr>
              <a:xfrm>
                <a:off x="2121526" y="504300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BD57800A-CE91-2CCB-F160-D089CBF3A6F2}"/>
                  </a:ext>
                </a:extLst>
              </p:cNvPr>
              <p:cNvSpPr txBox="1"/>
              <p:nvPr/>
            </p:nvSpPr>
            <p:spPr>
              <a:xfrm>
                <a:off x="-326998" y="535304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≤11</m:t>
                      </m:r>
                    </m:oMath>
                  </m:oMathPara>
                </a14:m>
                <a:endParaRPr lang="tr-TR"/>
              </a:p>
            </p:txBody>
          </p:sp>
        </mc:Choice>
        <mc:Fallback xmlns="">
          <p:sp>
            <p:nvSpPr>
              <p:cNvPr id="15" name="Metin kutusu 14">
                <a:extLst>
                  <a:ext uri="{FF2B5EF4-FFF2-40B4-BE49-F238E27FC236}">
                    <a16:creationId xmlns:a16="http://schemas.microsoft.com/office/drawing/2014/main" id="{BD57800A-CE91-2CCB-F160-D089CBF3A6F2}"/>
                  </a:ext>
                </a:extLst>
              </p:cNvPr>
              <p:cNvSpPr txBox="1">
                <a:spLocks noRot="1" noChangeAspect="1" noMove="1" noResize="1" noEditPoints="1" noAdjustHandles="1" noChangeArrowheads="1" noChangeShapeType="1" noTextEdit="1"/>
              </p:cNvSpPr>
              <p:nvPr/>
            </p:nvSpPr>
            <p:spPr>
              <a:xfrm>
                <a:off x="-326998" y="5353047"/>
                <a:ext cx="4572000" cy="369332"/>
              </a:xfrm>
              <a:prstGeom prst="rect">
                <a:avLst/>
              </a:prstGeom>
              <a:blipFill>
                <a:blip r:embed="rId7"/>
                <a:stretch>
                  <a:fillRect/>
                </a:stretch>
              </a:blipFill>
            </p:spPr>
            <p:txBody>
              <a:bodyPr/>
              <a:lstStyle/>
              <a:p>
                <a:r>
                  <a:rPr lang="tr-TR">
                    <a:noFill/>
                  </a:rPr>
                  <a:t> </a:t>
                </a:r>
              </a:p>
            </p:txBody>
          </p:sp>
        </mc:Fallback>
      </mc:AlternateContent>
      <p:sp>
        <p:nvSpPr>
          <p:cNvPr id="16" name="Metin kutusu 15">
            <a:extLst>
              <a:ext uri="{FF2B5EF4-FFF2-40B4-BE49-F238E27FC236}">
                <a16:creationId xmlns:a16="http://schemas.microsoft.com/office/drawing/2014/main" id="{810E8E63-1ED8-121D-DB6F-0FCFA383FAA4}"/>
              </a:ext>
            </a:extLst>
          </p:cNvPr>
          <p:cNvSpPr txBox="1"/>
          <p:nvPr/>
        </p:nvSpPr>
        <p:spPr>
          <a:xfrm>
            <a:off x="3060775" y="5373450"/>
            <a:ext cx="3703643" cy="338554"/>
          </a:xfrm>
          <a:prstGeom prst="rect">
            <a:avLst/>
          </a:prstGeom>
          <a:noFill/>
        </p:spPr>
        <p:txBody>
          <a:bodyPr wrap="none" rtlCol="0">
            <a:spAutoFit/>
          </a:bodyPr>
          <a:lstStyle/>
          <a:p>
            <a:r>
              <a:rPr lang="tr-TR" sz="1600" i="1">
                <a:solidFill>
                  <a:schemeClr val="tx1">
                    <a:lumMod val="65000"/>
                    <a:lumOff val="35000"/>
                  </a:schemeClr>
                </a:solidFill>
                <a:latin typeface="+mj-lt"/>
                <a:ea typeface="맑은 고딕" pitchFamily="50" charset="-127"/>
              </a:rPr>
              <a:t>Kısıtı optimum tabloya eklemeye çalışalım.</a:t>
            </a:r>
          </a:p>
        </p:txBody>
      </p: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D3CBAA0B-D38B-4B8C-277E-030D13A39DB8}"/>
                  </a:ext>
                </a:extLst>
              </p:cNvPr>
              <p:cNvSpPr txBox="1"/>
              <p:nvPr/>
            </p:nvSpPr>
            <p:spPr>
              <a:xfrm>
                <a:off x="5076056" y="4932596"/>
                <a:ext cx="3697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b="0" i="0" smtClean="0">
                          <a:latin typeface="Cambria Math" panose="02040503050406030204" pitchFamily="18" charset="0"/>
                        </a:rPr>
                        <m:t>=</m:t>
                      </m:r>
                      <m:r>
                        <a:rPr lang="tr-TR" i="0">
                          <a:latin typeface="Cambria Math" panose="02040503050406030204" pitchFamily="18" charset="0"/>
                        </a:rPr>
                        <m:t>2, </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m:t>
                      </m:r>
                      <m:r>
                        <a:rPr lang="tr-TR" b="0" i="0" smtClean="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b="0" i="0" smtClean="0">
                              <a:latin typeface="Cambria Math" panose="02040503050406030204" pitchFamily="18" charset="0"/>
                            </a:rPr>
                            <m:t>3</m:t>
                          </m:r>
                        </m:sub>
                      </m:sSub>
                      <m:r>
                        <a:rPr lang="tr-TR">
                          <a:latin typeface="Cambria Math" panose="02040503050406030204" pitchFamily="18" charset="0"/>
                        </a:rPr>
                        <m:t>=</m:t>
                      </m:r>
                      <m:r>
                        <a:rPr lang="tr-TR" b="0" i="0" smtClean="0">
                          <a:latin typeface="Cambria Math" panose="02040503050406030204" pitchFamily="18" charset="0"/>
                        </a:rPr>
                        <m:t>8</m:t>
                      </m:r>
                    </m:oMath>
                  </m:oMathPara>
                </a14:m>
                <a:endParaRPr lang="tr-TR"/>
              </a:p>
            </p:txBody>
          </p:sp>
        </mc:Choice>
        <mc:Fallback xmlns="">
          <p:sp>
            <p:nvSpPr>
              <p:cNvPr id="18" name="Metin kutusu 17">
                <a:extLst>
                  <a:ext uri="{FF2B5EF4-FFF2-40B4-BE49-F238E27FC236}">
                    <a16:creationId xmlns:a16="http://schemas.microsoft.com/office/drawing/2014/main" id="{D3CBAA0B-D38B-4B8C-277E-030D13A39DB8}"/>
                  </a:ext>
                </a:extLst>
              </p:cNvPr>
              <p:cNvSpPr txBox="1">
                <a:spLocks noRot="1" noChangeAspect="1" noMove="1" noResize="1" noEditPoints="1" noAdjustHandles="1" noChangeArrowheads="1" noChangeShapeType="1" noTextEdit="1"/>
              </p:cNvSpPr>
              <p:nvPr/>
            </p:nvSpPr>
            <p:spPr>
              <a:xfrm>
                <a:off x="5076056" y="4932596"/>
                <a:ext cx="3697206" cy="369332"/>
              </a:xfrm>
              <a:prstGeom prst="rect">
                <a:avLst/>
              </a:prstGeom>
              <a:blipFill>
                <a:blip r:embed="rId8"/>
                <a:stretch>
                  <a:fillRect/>
                </a:stretch>
              </a:blipFill>
            </p:spPr>
            <p:txBody>
              <a:bodyPr/>
              <a:lstStyle/>
              <a:p>
                <a:r>
                  <a:rPr lang="tr-TR">
                    <a:noFill/>
                  </a:rPr>
                  <a:t> </a:t>
                </a:r>
              </a:p>
            </p:txBody>
          </p:sp>
        </mc:Fallback>
      </mc:AlternateContent>
      <p:sp>
        <p:nvSpPr>
          <p:cNvPr id="19" name="Metin kutusu 18">
            <a:extLst>
              <a:ext uri="{FF2B5EF4-FFF2-40B4-BE49-F238E27FC236}">
                <a16:creationId xmlns:a16="http://schemas.microsoft.com/office/drawing/2014/main" id="{C660CB48-E015-C0CE-4755-8C0CDC4E3DFE}"/>
              </a:ext>
            </a:extLst>
          </p:cNvPr>
          <p:cNvSpPr txBox="1"/>
          <p:nvPr/>
        </p:nvSpPr>
        <p:spPr>
          <a:xfrm>
            <a:off x="208213" y="5847758"/>
            <a:ext cx="8734222"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Kısıt mecut optimum çözümle sağlanır. Yani, bir kısıtlayıcı yönü yoktur, redundent kısıttır ve probleme eklemek herhangi bir değişiklik yapmaz.</a:t>
            </a:r>
          </a:p>
        </p:txBody>
      </p:sp>
    </p:spTree>
    <p:extLst>
      <p:ext uri="{BB962C8B-B14F-4D97-AF65-F5344CB8AC3E}">
        <p14:creationId xmlns:p14="http://schemas.microsoft.com/office/powerpoint/2010/main" val="3644143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9F6F883-1985-738F-5269-819FE53F62B5}"/>
              </a:ext>
            </a:extLst>
          </p:cNvPr>
          <p:cNvSpPr>
            <a:spLocks noGrp="1"/>
          </p:cNvSpPr>
          <p:nvPr>
            <p:ph idx="1"/>
          </p:nvPr>
        </p:nvSpPr>
        <p:spPr>
          <a:xfrm>
            <a:off x="370737" y="1124744"/>
            <a:ext cx="8402525" cy="4881686"/>
          </a:xfrm>
        </p:spPr>
        <p:txBody>
          <a:bodyPr/>
          <a:lstStyle/>
          <a:p>
            <a:r>
              <a:rPr lang="tr-TR"/>
              <a:t>Fakat aşağıdaki kısıt optimum çözümü kısıtlar.</a:t>
            </a:r>
          </a:p>
          <a:p>
            <a:endParaRPr lang="tr-TR"/>
          </a:p>
          <a:p>
            <a:r>
              <a:rPr lang="tr-TR"/>
              <a:t>Optimum çözüm tablousna eklenecek kısıtın içerdiği değişkenlerden temelde hali hazırda mevcut olanlar, temelde yeralmayan değişkenlerle yeniden yazılır.</a:t>
            </a:r>
          </a:p>
        </p:txBody>
      </p:sp>
      <p:sp>
        <p:nvSpPr>
          <p:cNvPr id="3" name="Başlık 2">
            <a:extLst>
              <a:ext uri="{FF2B5EF4-FFF2-40B4-BE49-F238E27FC236}">
                <a16:creationId xmlns:a16="http://schemas.microsoft.com/office/drawing/2014/main" id="{FA4E7E25-7107-1F46-2004-E526AACCEC0C}"/>
              </a:ext>
            </a:extLst>
          </p:cNvPr>
          <p:cNvSpPr>
            <a:spLocks noGrp="1"/>
          </p:cNvSpPr>
          <p:nvPr>
            <p:ph type="title"/>
          </p:nvPr>
        </p:nvSpPr>
        <p:spPr/>
        <p:txBody>
          <a:bodyPr/>
          <a:lstStyle/>
          <a:p>
            <a:r>
              <a:rPr lang="tr-TR"/>
              <a:t>Optimum Çözüme Kısıt Ekleme</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ED77FB0-9F25-89E1-7C37-E68FA4A047AE}"/>
                  </a:ext>
                </a:extLst>
              </p:cNvPr>
              <p:cNvSpPr txBox="1"/>
              <p:nvPr/>
            </p:nvSpPr>
            <p:spPr>
              <a:xfrm>
                <a:off x="1826872" y="148355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r>
                        <a:rPr lang="tr-TR" b="0" i="0" smtClean="0">
                          <a:latin typeface="Cambria Math" panose="02040503050406030204" pitchFamily="18" charset="0"/>
                        </a:rPr>
                        <m:t>9</m:t>
                      </m:r>
                    </m:oMath>
                  </m:oMathPara>
                </a14:m>
                <a:endParaRPr lang="tr-TR"/>
              </a:p>
            </p:txBody>
          </p:sp>
        </mc:Choice>
        <mc:Fallback xmlns="">
          <p:sp>
            <p:nvSpPr>
              <p:cNvPr id="4" name="Metin kutusu 3">
                <a:extLst>
                  <a:ext uri="{FF2B5EF4-FFF2-40B4-BE49-F238E27FC236}">
                    <a16:creationId xmlns:a16="http://schemas.microsoft.com/office/drawing/2014/main" id="{3ED77FB0-9F25-89E1-7C37-E68FA4A047AE}"/>
                  </a:ext>
                </a:extLst>
              </p:cNvPr>
              <p:cNvSpPr txBox="1">
                <a:spLocks noRot="1" noChangeAspect="1" noMove="1" noResize="1" noEditPoints="1" noAdjustHandles="1" noChangeArrowheads="1" noChangeShapeType="1" noTextEdit="1"/>
              </p:cNvSpPr>
              <p:nvPr/>
            </p:nvSpPr>
            <p:spPr>
              <a:xfrm>
                <a:off x="1826872" y="1483552"/>
                <a:ext cx="4572000" cy="369332"/>
              </a:xfrm>
              <a:prstGeom prst="rect">
                <a:avLst/>
              </a:prstGeom>
              <a:blipFill>
                <a:blip r:embed="rId2"/>
                <a:stretch>
                  <a:fillRect/>
                </a:stretch>
              </a:blipFill>
            </p:spPr>
            <p:txBody>
              <a:bodyPr/>
              <a:lstStyle/>
              <a:p>
                <a:r>
                  <a:rPr lang="tr-TR">
                    <a:noFill/>
                  </a:rPr>
                  <a:t> </a:t>
                </a:r>
              </a:p>
            </p:txBody>
          </p:sp>
        </mc:Fallback>
      </mc:AlternateContent>
      <p:pic>
        <p:nvPicPr>
          <p:cNvPr id="6" name="Resim 5">
            <a:extLst>
              <a:ext uri="{FF2B5EF4-FFF2-40B4-BE49-F238E27FC236}">
                <a16:creationId xmlns:a16="http://schemas.microsoft.com/office/drawing/2014/main" id="{3BB8A68D-E47F-282E-FB05-22DC6789430C}"/>
              </a:ext>
            </a:extLst>
          </p:cNvPr>
          <p:cNvPicPr>
            <a:picLocks noChangeAspect="1"/>
          </p:cNvPicPr>
          <p:nvPr/>
        </p:nvPicPr>
        <p:blipFill>
          <a:blip r:embed="rId3"/>
          <a:stretch>
            <a:fillRect/>
          </a:stretch>
        </p:blipFill>
        <p:spPr>
          <a:xfrm>
            <a:off x="2195736" y="2735521"/>
            <a:ext cx="4203136" cy="1665687"/>
          </a:xfrm>
          <a:prstGeom prst="rect">
            <a:avLst/>
          </a:prstGeom>
        </p:spPr>
      </p:pic>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FF5B1ED2-0649-B913-1B20-5B3256C9B820}"/>
                  </a:ext>
                </a:extLst>
              </p:cNvPr>
              <p:cNvSpPr txBox="1"/>
              <p:nvPr/>
            </p:nvSpPr>
            <p:spPr>
              <a:xfrm>
                <a:off x="404620" y="439505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1</m:t>
                          </m:r>
                        </m:sub>
                      </m:sSub>
                      <m:r>
                        <a:rPr lang="tr-TR" i="0">
                          <a:latin typeface="Cambria Math" panose="02040503050406030204" pitchFamily="18" charset="0"/>
                        </a:rPr>
                        <m:t>: −2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=24</m:t>
                      </m:r>
                    </m:oMath>
                  </m:oMathPara>
                </a14:m>
                <a:endParaRPr lang="tr-TR"/>
              </a:p>
            </p:txBody>
          </p:sp>
        </mc:Choice>
        <mc:Fallback xmlns="">
          <p:sp>
            <p:nvSpPr>
              <p:cNvPr id="8" name="Metin kutusu 7">
                <a:extLst>
                  <a:ext uri="{FF2B5EF4-FFF2-40B4-BE49-F238E27FC236}">
                    <a16:creationId xmlns:a16="http://schemas.microsoft.com/office/drawing/2014/main" id="{FF5B1ED2-0649-B913-1B20-5B3256C9B820}"/>
                  </a:ext>
                </a:extLst>
              </p:cNvPr>
              <p:cNvSpPr txBox="1">
                <a:spLocks noRot="1" noChangeAspect="1" noMove="1" noResize="1" noEditPoints="1" noAdjustHandles="1" noChangeArrowheads="1" noChangeShapeType="1" noTextEdit="1"/>
              </p:cNvSpPr>
              <p:nvPr/>
            </p:nvSpPr>
            <p:spPr>
              <a:xfrm>
                <a:off x="404620" y="4395052"/>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4E2F442B-0F10-4FD2-CAE2-695A5D741BFA}"/>
                  </a:ext>
                </a:extLst>
              </p:cNvPr>
              <p:cNvSpPr txBox="1"/>
              <p:nvPr/>
            </p:nvSpPr>
            <p:spPr>
              <a:xfrm>
                <a:off x="382466" y="47544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: −2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0" name="Metin kutusu 9">
                <a:extLst>
                  <a:ext uri="{FF2B5EF4-FFF2-40B4-BE49-F238E27FC236}">
                    <a16:creationId xmlns:a16="http://schemas.microsoft.com/office/drawing/2014/main" id="{4E2F442B-0F10-4FD2-CAE2-695A5D741BFA}"/>
                  </a:ext>
                </a:extLst>
              </p:cNvPr>
              <p:cNvSpPr txBox="1">
                <a:spLocks noRot="1" noChangeAspect="1" noMove="1" noResize="1" noEditPoints="1" noAdjustHandles="1" noChangeArrowheads="1" noChangeShapeType="1" noTextEdit="1"/>
              </p:cNvSpPr>
              <p:nvPr/>
            </p:nvSpPr>
            <p:spPr>
              <a:xfrm>
                <a:off x="382466" y="4754461"/>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2945EDFB-E1A9-E0AC-EFF5-BD69CCF2F22D}"/>
                  </a:ext>
                </a:extLst>
              </p:cNvPr>
              <p:cNvSpPr txBox="1"/>
              <p:nvPr/>
            </p:nvSpPr>
            <p:spPr>
              <a:xfrm>
                <a:off x="551281" y="510756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: </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f>
                        <m:fPr>
                          <m:type m:val="lin"/>
                          <m:ctrlPr>
                            <a:rPr lang="tr-TR" i="1">
                              <a:latin typeface="Cambria Math" panose="02040503050406030204" pitchFamily="18" charset="0"/>
                            </a:rPr>
                          </m:ctrlPr>
                        </m:fPr>
                        <m:num>
                          <m:r>
                            <a:rPr lang="tr-TR" i="0">
                              <a:latin typeface="Cambria Math" panose="02040503050406030204" pitchFamily="18" charset="0"/>
                            </a:rPr>
                            <m:t>5</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=2</m:t>
                      </m:r>
                    </m:oMath>
                  </m:oMathPara>
                </a14:m>
                <a:endParaRPr lang="tr-TR"/>
              </a:p>
            </p:txBody>
          </p:sp>
        </mc:Choice>
        <mc:Fallback xmlns="">
          <p:sp>
            <p:nvSpPr>
              <p:cNvPr id="12" name="Metin kutusu 11">
                <a:extLst>
                  <a:ext uri="{FF2B5EF4-FFF2-40B4-BE49-F238E27FC236}">
                    <a16:creationId xmlns:a16="http://schemas.microsoft.com/office/drawing/2014/main" id="{2945EDFB-E1A9-E0AC-EFF5-BD69CCF2F22D}"/>
                  </a:ext>
                </a:extLst>
              </p:cNvPr>
              <p:cNvSpPr txBox="1">
                <a:spLocks noRot="1" noChangeAspect="1" noMove="1" noResize="1" noEditPoints="1" noAdjustHandles="1" noChangeArrowheads="1" noChangeShapeType="1" noTextEdit="1"/>
              </p:cNvSpPr>
              <p:nvPr/>
            </p:nvSpPr>
            <p:spPr>
              <a:xfrm>
                <a:off x="551281" y="5107565"/>
                <a:ext cx="4572000" cy="369332"/>
              </a:xfrm>
              <a:prstGeom prst="rect">
                <a:avLst/>
              </a:prstGeom>
              <a:blipFill>
                <a:blip r:embed="rId6"/>
                <a:stretch>
                  <a:fillRect t="-118333" b="-18000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23AA7DE1-6CFE-D98B-2E0A-E89789D53511}"/>
              </a:ext>
            </a:extLst>
          </p:cNvPr>
          <p:cNvSpPr txBox="1"/>
          <p:nvPr/>
        </p:nvSpPr>
        <p:spPr>
          <a:xfrm>
            <a:off x="392891" y="5601359"/>
            <a:ext cx="8233711" cy="584775"/>
          </a:xfrm>
          <a:prstGeom prst="rect">
            <a:avLst/>
          </a:prstGeom>
          <a:noFill/>
        </p:spPr>
        <p:txBody>
          <a:bodyPr wrap="square" rtlCol="0">
            <a:spAutoFit/>
          </a:bodyPr>
          <a:lstStyle/>
          <a:p>
            <a:r>
              <a:rPr lang="tr-TR" sz="1600" i="1">
                <a:solidFill>
                  <a:schemeClr val="tx1">
                    <a:lumMod val="65000"/>
                    <a:lumOff val="35000"/>
                  </a:schemeClr>
                </a:solidFill>
                <a:latin typeface="+mj-lt"/>
                <a:ea typeface="맑은 고딕" pitchFamily="50" charset="-127"/>
              </a:rPr>
              <a:t>X1 ve x3 temeldedir ve temelde olmayan değişkenlerle yeniden </a:t>
            </a:r>
            <a:r>
              <a:rPr lang="tr-TR" altLang="en-US" sz="1600" i="1">
                <a:solidFill>
                  <a:schemeClr val="tx1">
                    <a:lumMod val="65000"/>
                    <a:lumOff val="35000"/>
                  </a:schemeClr>
                </a:solidFill>
                <a:latin typeface="+mj-lt"/>
                <a:ea typeface="맑은 고딕" pitchFamily="50" charset="-127"/>
              </a:rPr>
              <a:t>yazılmalıdır. Bu amaçla tablodan x1 ve x3 için elde edilen eşitlikleri kullanabiliriz.</a:t>
            </a: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83AD18DF-5548-3306-10CC-F7FBB9EE6622}"/>
                  </a:ext>
                </a:extLst>
              </p:cNvPr>
              <p:cNvSpPr txBox="1"/>
              <p:nvPr/>
            </p:nvSpPr>
            <p:spPr>
              <a:xfrm>
                <a:off x="4459904" y="492944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f>
                        <m:fPr>
                          <m:type m:val="lin"/>
                          <m:ctrlPr>
                            <a:rPr lang="tr-TR" i="1">
                              <a:latin typeface="Cambria Math" panose="02040503050406030204" pitchFamily="18" charset="0"/>
                            </a:rPr>
                          </m:ctrlPr>
                        </m:fPr>
                        <m:num>
                          <m:r>
                            <a:rPr lang="tr-TR" i="0">
                              <a:latin typeface="Cambria Math" panose="02040503050406030204" pitchFamily="18" charset="0"/>
                            </a:rPr>
                            <m:t>5</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oMath>
                  </m:oMathPara>
                </a14:m>
                <a:endParaRPr lang="tr-TR"/>
              </a:p>
            </p:txBody>
          </p:sp>
        </mc:Choice>
        <mc:Fallback xmlns="">
          <p:sp>
            <p:nvSpPr>
              <p:cNvPr id="15" name="Metin kutusu 14">
                <a:extLst>
                  <a:ext uri="{FF2B5EF4-FFF2-40B4-BE49-F238E27FC236}">
                    <a16:creationId xmlns:a16="http://schemas.microsoft.com/office/drawing/2014/main" id="{83AD18DF-5548-3306-10CC-F7FBB9EE6622}"/>
                  </a:ext>
                </a:extLst>
              </p:cNvPr>
              <p:cNvSpPr txBox="1">
                <a:spLocks noRot="1" noChangeAspect="1" noMove="1" noResize="1" noEditPoints="1" noAdjustHandles="1" noChangeArrowheads="1" noChangeShapeType="1" noTextEdit="1"/>
              </p:cNvSpPr>
              <p:nvPr/>
            </p:nvSpPr>
            <p:spPr>
              <a:xfrm>
                <a:off x="4459904" y="4929445"/>
                <a:ext cx="4572000" cy="369332"/>
              </a:xfrm>
              <a:prstGeom prst="rect">
                <a:avLst/>
              </a:prstGeom>
              <a:blipFill>
                <a:blip r:embed="rId7"/>
                <a:stretch>
                  <a:fillRect t="-118333" b="-18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4FAE3D74-78B0-9590-A5B5-DD11910E9DD6}"/>
                  </a:ext>
                </a:extLst>
              </p:cNvPr>
              <p:cNvSpPr txBox="1"/>
              <p:nvPr/>
            </p:nvSpPr>
            <p:spPr>
              <a:xfrm>
                <a:off x="4112872" y="459348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oMath>
                  </m:oMathPara>
                </a14:m>
                <a:endParaRPr lang="tr-TR"/>
              </a:p>
            </p:txBody>
          </p:sp>
        </mc:Choice>
        <mc:Fallback xmlns="">
          <p:sp>
            <p:nvSpPr>
              <p:cNvPr id="17" name="Metin kutusu 16">
                <a:extLst>
                  <a:ext uri="{FF2B5EF4-FFF2-40B4-BE49-F238E27FC236}">
                    <a16:creationId xmlns:a16="http://schemas.microsoft.com/office/drawing/2014/main" id="{4FAE3D74-78B0-9590-A5B5-DD11910E9DD6}"/>
                  </a:ext>
                </a:extLst>
              </p:cNvPr>
              <p:cNvSpPr txBox="1">
                <a:spLocks noRot="1" noChangeAspect="1" noMove="1" noResize="1" noEditPoints="1" noAdjustHandles="1" noChangeArrowheads="1" noChangeShapeType="1" noTextEdit="1"/>
              </p:cNvSpPr>
              <p:nvPr/>
            </p:nvSpPr>
            <p:spPr>
              <a:xfrm>
                <a:off x="4112872" y="4593488"/>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26111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Resim 13">
            <a:extLst>
              <a:ext uri="{FF2B5EF4-FFF2-40B4-BE49-F238E27FC236}">
                <a16:creationId xmlns:a16="http://schemas.microsoft.com/office/drawing/2014/main" id="{F8AEFDCE-1491-03C2-6BD0-CA70342FAD24}"/>
              </a:ext>
            </a:extLst>
          </p:cNvPr>
          <p:cNvPicPr>
            <a:picLocks noChangeAspect="1"/>
          </p:cNvPicPr>
          <p:nvPr/>
        </p:nvPicPr>
        <p:blipFill>
          <a:blip r:embed="rId2"/>
          <a:stretch>
            <a:fillRect/>
          </a:stretch>
        </p:blipFill>
        <p:spPr>
          <a:xfrm>
            <a:off x="4139952" y="2774478"/>
            <a:ext cx="4754831" cy="1469546"/>
          </a:xfrm>
          <a:prstGeom prst="rect">
            <a:avLst/>
          </a:prstGeom>
          <a:ln>
            <a:noFill/>
          </a:ln>
          <a:effectLst>
            <a:outerShdw blurRad="292100" dist="139700" dir="2700000" algn="tl" rotWithShape="0">
              <a:srgbClr val="333333">
                <a:alpha val="65000"/>
              </a:srgbClr>
            </a:outerShdw>
          </a:effectLst>
        </p:spPr>
      </p:pic>
      <p:sp>
        <p:nvSpPr>
          <p:cNvPr id="2" name="İçerik Yer Tutucusu 1">
            <a:extLst>
              <a:ext uri="{FF2B5EF4-FFF2-40B4-BE49-F238E27FC236}">
                <a16:creationId xmlns:a16="http://schemas.microsoft.com/office/drawing/2014/main" id="{053AA07D-F848-243D-37A2-47900325D915}"/>
              </a:ext>
            </a:extLst>
          </p:cNvPr>
          <p:cNvSpPr>
            <a:spLocks noGrp="1"/>
          </p:cNvSpPr>
          <p:nvPr>
            <p:ph idx="1"/>
          </p:nvPr>
        </p:nvSpPr>
        <p:spPr>
          <a:xfrm>
            <a:off x="395536" y="980728"/>
            <a:ext cx="8402525" cy="4881686"/>
          </a:xfrm>
        </p:spPr>
        <p:txBody>
          <a:bodyPr/>
          <a:lstStyle/>
          <a:p>
            <a:r>
              <a:rPr lang="tr-TR"/>
              <a:t>Kısıtı yeniden yazıp düzenleyelim.</a:t>
            </a:r>
          </a:p>
          <a:p>
            <a:endParaRPr lang="tr-TR"/>
          </a:p>
          <a:p>
            <a:endParaRPr lang="tr-TR"/>
          </a:p>
        </p:txBody>
      </p:sp>
      <p:sp>
        <p:nvSpPr>
          <p:cNvPr id="3" name="Başlık 2">
            <a:extLst>
              <a:ext uri="{FF2B5EF4-FFF2-40B4-BE49-F238E27FC236}">
                <a16:creationId xmlns:a16="http://schemas.microsoft.com/office/drawing/2014/main" id="{3CBF4468-CFE6-6B31-C372-9B7738CCB4F7}"/>
              </a:ext>
            </a:extLst>
          </p:cNvPr>
          <p:cNvSpPr>
            <a:spLocks noGrp="1"/>
          </p:cNvSpPr>
          <p:nvPr>
            <p:ph type="title"/>
          </p:nvPr>
        </p:nvSpPr>
        <p:spPr/>
        <p:txBody>
          <a:bodyPr/>
          <a:lstStyle/>
          <a:p>
            <a:r>
              <a:rPr lang="tr-TR"/>
              <a:t>Optimum Çözüme Kısıt Ekleme</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279715B-2AB1-BF2E-C364-CB33C2927D32}"/>
                  </a:ext>
                </a:extLst>
              </p:cNvPr>
              <p:cNvSpPr txBox="1"/>
              <p:nvPr/>
            </p:nvSpPr>
            <p:spPr>
              <a:xfrm>
                <a:off x="1619672" y="12790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r>
                        <a:rPr lang="tr-TR" b="0" i="0" smtClean="0">
                          <a:latin typeface="Cambria Math" panose="02040503050406030204" pitchFamily="18" charset="0"/>
                        </a:rPr>
                        <m:t>9</m:t>
                      </m:r>
                    </m:oMath>
                  </m:oMathPara>
                </a14:m>
                <a:endParaRPr lang="tr-TR"/>
              </a:p>
            </p:txBody>
          </p:sp>
        </mc:Choice>
        <mc:Fallback xmlns="">
          <p:sp>
            <p:nvSpPr>
              <p:cNvPr id="4" name="Metin kutusu 3">
                <a:extLst>
                  <a:ext uri="{FF2B5EF4-FFF2-40B4-BE49-F238E27FC236}">
                    <a16:creationId xmlns:a16="http://schemas.microsoft.com/office/drawing/2014/main" id="{2279715B-2AB1-BF2E-C364-CB33C2927D32}"/>
                  </a:ext>
                </a:extLst>
              </p:cNvPr>
              <p:cNvSpPr txBox="1">
                <a:spLocks noRot="1" noChangeAspect="1" noMove="1" noResize="1" noEditPoints="1" noAdjustHandles="1" noChangeArrowheads="1" noChangeShapeType="1" noTextEdit="1"/>
              </p:cNvSpPr>
              <p:nvPr/>
            </p:nvSpPr>
            <p:spPr>
              <a:xfrm>
                <a:off x="1619672" y="1279080"/>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9270E49-18FF-D7E5-6A13-4C13BE5BC382}"/>
                  </a:ext>
                </a:extLst>
              </p:cNvPr>
              <p:cNvSpPr txBox="1"/>
              <p:nvPr/>
            </p:nvSpPr>
            <p:spPr>
              <a:xfrm>
                <a:off x="899592" y="1739485"/>
                <a:ext cx="7200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tr-TR" i="1" smtClean="0">
                              <a:solidFill>
                                <a:srgbClr val="836967"/>
                              </a:solidFill>
                              <a:latin typeface="Cambria Math" panose="02040503050406030204" pitchFamily="18" charset="0"/>
                            </a:rPr>
                          </m:ctrlPr>
                        </m:dPr>
                        <m:e>
                          <m:d>
                            <m:dPr>
                              <m:ctrlPr>
                                <a:rPr lang="tr-TR" i="1">
                                  <a:solidFill>
                                    <a:srgbClr val="836967"/>
                                  </a:solidFill>
                                  <a:latin typeface="Cambria Math" panose="02040503050406030204" pitchFamily="18" charset="0"/>
                                </a:rPr>
                              </m:ctrlPr>
                            </m:dPr>
                            <m:e>
                              <m:r>
                                <a:rPr lang="tr-TR">
                                  <a:latin typeface="Cambria Math" panose="02040503050406030204" pitchFamily="18" charset="0"/>
                                </a:rPr>
                                <m:t>2</m:t>
                              </m:r>
                              <m:r>
                                <a:rPr lang="tr-TR" i="0">
                                  <a:latin typeface="Cambria Math" panose="02040503050406030204" pitchFamily="18" charset="0"/>
                                </a:rPr>
                                <m:t>−</m:t>
                              </m:r>
                              <m:f>
                                <m:fPr>
                                  <m:type m:val="lin"/>
                                  <m:ctrlPr>
                                    <a:rPr lang="tr-TR" i="1">
                                      <a:latin typeface="Cambria Math" panose="02040503050406030204" pitchFamily="18" charset="0"/>
                                    </a:rPr>
                                  </m:ctrlPr>
                                </m:fPr>
                                <m:num>
                                  <m:r>
                                    <a:rPr lang="tr-TR" i="0">
                                      <a:latin typeface="Cambria Math" panose="02040503050406030204" pitchFamily="18" charset="0"/>
                                    </a:rPr>
                                    <m:t>5</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e>
                          </m:d>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i="0">
                                  <a:latin typeface="Cambria Math" panose="02040503050406030204" pitchFamily="18" charset="0"/>
                                </a:rPr>
                                <m:t>8+2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e>
                          </m:d>
                          <m:r>
                            <a:rPr lang="tr-TR" i="0">
                              <a:latin typeface="Cambria Math" panose="02040503050406030204" pitchFamily="18" charset="0"/>
                            </a:rPr>
                            <m:t>≤9</m:t>
                          </m:r>
                        </m:e>
                      </m:d>
                    </m:oMath>
                  </m:oMathPara>
                </a14:m>
                <a:endParaRPr lang="tr-TR"/>
              </a:p>
            </p:txBody>
          </p:sp>
        </mc:Choice>
        <mc:Fallback xmlns="">
          <p:sp>
            <p:nvSpPr>
              <p:cNvPr id="6" name="Metin kutusu 5">
                <a:extLst>
                  <a:ext uri="{FF2B5EF4-FFF2-40B4-BE49-F238E27FC236}">
                    <a16:creationId xmlns:a16="http://schemas.microsoft.com/office/drawing/2014/main" id="{39270E49-18FF-D7E5-6A13-4C13BE5BC382}"/>
                  </a:ext>
                </a:extLst>
              </p:cNvPr>
              <p:cNvSpPr txBox="1">
                <a:spLocks noRot="1" noChangeAspect="1" noMove="1" noResize="1" noEditPoints="1" noAdjustHandles="1" noChangeArrowheads="1" noChangeShapeType="1" noTextEdit="1"/>
              </p:cNvSpPr>
              <p:nvPr/>
            </p:nvSpPr>
            <p:spPr>
              <a:xfrm>
                <a:off x="899592" y="1739485"/>
                <a:ext cx="7200800" cy="369332"/>
              </a:xfrm>
              <a:prstGeom prst="rect">
                <a:avLst/>
              </a:prstGeom>
              <a:blipFill>
                <a:blip r:embed="rId4"/>
                <a:stretch>
                  <a:fillRect t="-116393" b="-17541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2F4F5797-9EE1-6B4B-F635-70B8CD31AFCA}"/>
                  </a:ext>
                </a:extLst>
              </p:cNvPr>
              <p:cNvSpPr txBox="1"/>
              <p:nvPr/>
            </p:nvSpPr>
            <p:spPr>
              <a:xfrm>
                <a:off x="-561890" y="213331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a:latin typeface="Cambria Math" panose="02040503050406030204" pitchFamily="18" charset="0"/>
                            </a:rPr>
                            <m:t>7</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2F4F5797-9EE1-6B4B-F635-70B8CD31AFCA}"/>
                  </a:ext>
                </a:extLst>
              </p:cNvPr>
              <p:cNvSpPr txBox="1">
                <a:spLocks noRot="1" noChangeAspect="1" noMove="1" noResize="1" noEditPoints="1" noAdjustHandles="1" noChangeArrowheads="1" noChangeShapeType="1" noTextEdit="1"/>
              </p:cNvSpPr>
              <p:nvPr/>
            </p:nvSpPr>
            <p:spPr>
              <a:xfrm>
                <a:off x="-561890" y="2133314"/>
                <a:ext cx="4572000" cy="369332"/>
              </a:xfrm>
              <a:prstGeom prst="rect">
                <a:avLst/>
              </a:prstGeom>
              <a:blipFill>
                <a:blip r:embed="rId5"/>
                <a:stretch>
                  <a:fillRect t="-116393" b="-17541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CEA775A0-8C79-21F6-A4A8-E3756815DFE7}"/>
                  </a:ext>
                </a:extLst>
              </p:cNvPr>
              <p:cNvSpPr txBox="1"/>
              <p:nvPr/>
            </p:nvSpPr>
            <p:spPr>
              <a:xfrm>
                <a:off x="3059832" y="214369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a:latin typeface="Cambria Math" panose="02040503050406030204" pitchFamily="18" charset="0"/>
                            </a:rPr>
                            <m:t>7</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4</m:t>
                          </m:r>
                        </m:sub>
                      </m:sSub>
                      <m:r>
                        <a:rPr lang="tr-TR" i="0">
                          <a:latin typeface="Cambria Math" panose="02040503050406030204" pitchFamily="18" charset="0"/>
                        </a:rPr>
                        <m:t>=−1</m:t>
                      </m:r>
                    </m:oMath>
                  </m:oMathPara>
                </a14:m>
                <a:endParaRPr lang="tr-TR"/>
              </a:p>
            </p:txBody>
          </p:sp>
        </mc:Choice>
        <mc:Fallback xmlns="">
          <p:sp>
            <p:nvSpPr>
              <p:cNvPr id="10" name="Metin kutusu 9">
                <a:extLst>
                  <a:ext uri="{FF2B5EF4-FFF2-40B4-BE49-F238E27FC236}">
                    <a16:creationId xmlns:a16="http://schemas.microsoft.com/office/drawing/2014/main" id="{CEA775A0-8C79-21F6-A4A8-E3756815DFE7}"/>
                  </a:ext>
                </a:extLst>
              </p:cNvPr>
              <p:cNvSpPr txBox="1">
                <a:spLocks noRot="1" noChangeAspect="1" noMove="1" noResize="1" noEditPoints="1" noAdjustHandles="1" noChangeArrowheads="1" noChangeShapeType="1" noTextEdit="1"/>
              </p:cNvSpPr>
              <p:nvPr/>
            </p:nvSpPr>
            <p:spPr>
              <a:xfrm>
                <a:off x="3059832" y="2143692"/>
                <a:ext cx="4572000" cy="369332"/>
              </a:xfrm>
              <a:prstGeom prst="rect">
                <a:avLst/>
              </a:prstGeom>
              <a:blipFill>
                <a:blip r:embed="rId6"/>
                <a:stretch>
                  <a:fillRect t="-118333" b="-180000"/>
                </a:stretch>
              </a:blipFill>
            </p:spPr>
            <p:txBody>
              <a:bodyPr/>
              <a:lstStyle/>
              <a:p>
                <a:r>
                  <a:rPr lang="tr-TR">
                    <a:noFill/>
                  </a:rPr>
                  <a:t> </a:t>
                </a:r>
              </a:p>
            </p:txBody>
          </p:sp>
        </mc:Fallback>
      </mc:AlternateContent>
      <p:pic>
        <p:nvPicPr>
          <p:cNvPr id="12" name="Resim 11">
            <a:extLst>
              <a:ext uri="{FF2B5EF4-FFF2-40B4-BE49-F238E27FC236}">
                <a16:creationId xmlns:a16="http://schemas.microsoft.com/office/drawing/2014/main" id="{2ADE7457-8FDC-1C08-0FA0-41A84ED15582}"/>
              </a:ext>
            </a:extLst>
          </p:cNvPr>
          <p:cNvPicPr>
            <a:picLocks noChangeAspect="1"/>
          </p:cNvPicPr>
          <p:nvPr/>
        </p:nvPicPr>
        <p:blipFill>
          <a:blip r:embed="rId7"/>
          <a:stretch>
            <a:fillRect/>
          </a:stretch>
        </p:blipFill>
        <p:spPr>
          <a:xfrm>
            <a:off x="161807" y="2743807"/>
            <a:ext cx="3906029" cy="1796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Resim 15">
            <a:extLst>
              <a:ext uri="{FF2B5EF4-FFF2-40B4-BE49-F238E27FC236}">
                <a16:creationId xmlns:a16="http://schemas.microsoft.com/office/drawing/2014/main" id="{5B18B192-C79A-B87A-176C-D56A190A31C2}"/>
              </a:ext>
            </a:extLst>
          </p:cNvPr>
          <p:cNvPicPr>
            <a:picLocks noChangeAspect="1"/>
          </p:cNvPicPr>
          <p:nvPr/>
        </p:nvPicPr>
        <p:blipFill>
          <a:blip r:embed="rId8"/>
          <a:stretch>
            <a:fillRect/>
          </a:stretch>
        </p:blipFill>
        <p:spPr>
          <a:xfrm>
            <a:off x="2339752" y="4792120"/>
            <a:ext cx="4890552" cy="1963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5597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çerik Yer Tutucusu 23">
            <a:extLst>
              <a:ext uri="{FF2B5EF4-FFF2-40B4-BE49-F238E27FC236}">
                <a16:creationId xmlns:a16="http://schemas.microsoft.com/office/drawing/2014/main" id="{5B15B50A-433A-3D64-D13F-15166E6DE1C4}"/>
              </a:ext>
            </a:extLst>
          </p:cNvPr>
          <p:cNvPicPr>
            <a:picLocks noGrp="1" noChangeAspect="1"/>
          </p:cNvPicPr>
          <p:nvPr>
            <p:ph idx="1"/>
          </p:nvPr>
        </p:nvPicPr>
        <p:blipFill>
          <a:blip r:embed="rId2"/>
          <a:stretch>
            <a:fillRect/>
          </a:stretch>
        </p:blipFill>
        <p:spPr>
          <a:xfrm>
            <a:off x="4039267" y="5301208"/>
            <a:ext cx="4973093" cy="1493421"/>
          </a:xfrm>
          <a:prstGeom prst="rect">
            <a:avLst/>
          </a:prstGeom>
          <a:ln>
            <a:noFill/>
          </a:ln>
          <a:effectLst>
            <a:outerShdw blurRad="292100" dist="139700" dir="2700000" algn="tl" rotWithShape="0">
              <a:srgbClr val="333333">
                <a:alpha val="65000"/>
              </a:srgbClr>
            </a:outerShdw>
          </a:effectLst>
        </p:spPr>
      </p:pic>
      <p:sp>
        <p:nvSpPr>
          <p:cNvPr id="3" name="Başlık 2">
            <a:extLst>
              <a:ext uri="{FF2B5EF4-FFF2-40B4-BE49-F238E27FC236}">
                <a16:creationId xmlns:a16="http://schemas.microsoft.com/office/drawing/2014/main" id="{20309827-22EC-01EB-D25A-D9970009E65F}"/>
              </a:ext>
            </a:extLst>
          </p:cNvPr>
          <p:cNvSpPr>
            <a:spLocks noGrp="1"/>
          </p:cNvSpPr>
          <p:nvPr>
            <p:ph type="title"/>
          </p:nvPr>
        </p:nvSpPr>
        <p:spPr/>
        <p:txBody>
          <a:bodyPr/>
          <a:lstStyle/>
          <a:p>
            <a:r>
              <a:rPr lang="tr-TR"/>
              <a:t>Optimum Çözüme Değişken Ekleme</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604F826-9347-4615-0704-7055A6001D1E}"/>
                  </a:ext>
                </a:extLst>
              </p:cNvPr>
              <p:cNvSpPr txBox="1"/>
              <p:nvPr/>
            </p:nvSpPr>
            <p:spPr>
              <a:xfrm>
                <a:off x="-252536" y="170080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5" name="Metin kutusu 4">
                <a:extLst>
                  <a:ext uri="{FF2B5EF4-FFF2-40B4-BE49-F238E27FC236}">
                    <a16:creationId xmlns:a16="http://schemas.microsoft.com/office/drawing/2014/main" id="{0604F826-9347-4615-0704-7055A6001D1E}"/>
                  </a:ext>
                </a:extLst>
              </p:cNvPr>
              <p:cNvSpPr txBox="1">
                <a:spLocks noRot="1" noChangeAspect="1" noMove="1" noResize="1" noEditPoints="1" noAdjustHandles="1" noChangeArrowheads="1" noChangeShapeType="1" noTextEdit="1"/>
              </p:cNvSpPr>
              <p:nvPr/>
            </p:nvSpPr>
            <p:spPr>
              <a:xfrm>
                <a:off x="-252536" y="1700808"/>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266827A-AE6B-E963-2B78-7B796456E638}"/>
                  </a:ext>
                </a:extLst>
              </p:cNvPr>
              <p:cNvSpPr txBox="1"/>
              <p:nvPr/>
            </p:nvSpPr>
            <p:spPr>
              <a:xfrm>
                <a:off x="179512" y="2058653"/>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≤60</m:t>
                      </m:r>
                    </m:oMath>
                  </m:oMathPara>
                </a14:m>
                <a:endParaRPr lang="tr-TR"/>
              </a:p>
            </p:txBody>
          </p:sp>
        </mc:Choice>
        <mc:Fallback xmlns="">
          <p:sp>
            <p:nvSpPr>
              <p:cNvPr id="7" name="Metin kutusu 6">
                <a:extLst>
                  <a:ext uri="{FF2B5EF4-FFF2-40B4-BE49-F238E27FC236}">
                    <a16:creationId xmlns:a16="http://schemas.microsoft.com/office/drawing/2014/main" id="{8266827A-AE6B-E963-2B78-7B796456E638}"/>
                  </a:ext>
                </a:extLst>
              </p:cNvPr>
              <p:cNvSpPr txBox="1">
                <a:spLocks noRot="1" noChangeAspect="1" noMove="1" noResize="1" noEditPoints="1" noAdjustHandles="1" noChangeArrowheads="1" noChangeShapeType="1" noTextEdit="1"/>
              </p:cNvSpPr>
              <p:nvPr/>
            </p:nvSpPr>
            <p:spPr>
              <a:xfrm>
                <a:off x="179512" y="2058653"/>
                <a:ext cx="4697128"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4F8EACAA-FC52-46DF-75B5-C1B1C2EF4657}"/>
                  </a:ext>
                </a:extLst>
              </p:cNvPr>
              <p:cNvSpPr txBox="1"/>
              <p:nvPr/>
            </p:nvSpPr>
            <p:spPr>
              <a:xfrm>
                <a:off x="179512" y="2416498"/>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≤72</m:t>
                      </m:r>
                    </m:oMath>
                  </m:oMathPara>
                </a14:m>
                <a:endParaRPr lang="tr-TR"/>
              </a:p>
            </p:txBody>
          </p:sp>
        </mc:Choice>
        <mc:Fallback xmlns="">
          <p:sp>
            <p:nvSpPr>
              <p:cNvPr id="9" name="Metin kutusu 8">
                <a:extLst>
                  <a:ext uri="{FF2B5EF4-FFF2-40B4-BE49-F238E27FC236}">
                    <a16:creationId xmlns:a16="http://schemas.microsoft.com/office/drawing/2014/main" id="{4F8EACAA-FC52-46DF-75B5-C1B1C2EF4657}"/>
                  </a:ext>
                </a:extLst>
              </p:cNvPr>
              <p:cNvSpPr txBox="1">
                <a:spLocks noRot="1" noChangeAspect="1" noMove="1" noResize="1" noEditPoints="1" noAdjustHandles="1" noChangeArrowheads="1" noChangeShapeType="1" noTextEdit="1"/>
              </p:cNvSpPr>
              <p:nvPr/>
            </p:nvSpPr>
            <p:spPr>
              <a:xfrm>
                <a:off x="179512" y="2416498"/>
                <a:ext cx="4697128"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52ABC22F-E2D4-7A2B-0CD6-A14ED8627408}"/>
                  </a:ext>
                </a:extLst>
              </p:cNvPr>
              <p:cNvSpPr txBox="1"/>
              <p:nvPr/>
            </p:nvSpPr>
            <p:spPr>
              <a:xfrm>
                <a:off x="179512" y="2774343"/>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≤100</m:t>
                      </m:r>
                    </m:oMath>
                  </m:oMathPara>
                </a14:m>
                <a:endParaRPr lang="tr-TR"/>
              </a:p>
            </p:txBody>
          </p:sp>
        </mc:Choice>
        <mc:Fallback xmlns="">
          <p:sp>
            <p:nvSpPr>
              <p:cNvPr id="11" name="Metin kutusu 10">
                <a:extLst>
                  <a:ext uri="{FF2B5EF4-FFF2-40B4-BE49-F238E27FC236}">
                    <a16:creationId xmlns:a16="http://schemas.microsoft.com/office/drawing/2014/main" id="{52ABC22F-E2D4-7A2B-0CD6-A14ED8627408}"/>
                  </a:ext>
                </a:extLst>
              </p:cNvPr>
              <p:cNvSpPr txBox="1">
                <a:spLocks noRot="1" noChangeAspect="1" noMove="1" noResize="1" noEditPoints="1" noAdjustHandles="1" noChangeArrowheads="1" noChangeShapeType="1" noTextEdit="1"/>
              </p:cNvSpPr>
              <p:nvPr/>
            </p:nvSpPr>
            <p:spPr>
              <a:xfrm>
                <a:off x="179512" y="2774343"/>
                <a:ext cx="4697128"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67427E8-E09C-8F07-940B-497D3FE61CDB}"/>
                  </a:ext>
                </a:extLst>
              </p:cNvPr>
              <p:cNvSpPr txBox="1"/>
              <p:nvPr/>
            </p:nvSpPr>
            <p:spPr>
              <a:xfrm>
                <a:off x="0" y="3127539"/>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3" name="Metin kutusu 12">
                <a:extLst>
                  <a:ext uri="{FF2B5EF4-FFF2-40B4-BE49-F238E27FC236}">
                    <a16:creationId xmlns:a16="http://schemas.microsoft.com/office/drawing/2014/main" id="{367427E8-E09C-8F07-940B-497D3FE61CDB}"/>
                  </a:ext>
                </a:extLst>
              </p:cNvPr>
              <p:cNvSpPr txBox="1">
                <a:spLocks noRot="1" noChangeAspect="1" noMove="1" noResize="1" noEditPoints="1" noAdjustHandles="1" noChangeArrowheads="1" noChangeShapeType="1" noTextEdit="1"/>
              </p:cNvSpPr>
              <p:nvPr/>
            </p:nvSpPr>
            <p:spPr>
              <a:xfrm>
                <a:off x="0" y="3127539"/>
                <a:ext cx="4697128"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124D12BE-1766-3DAD-C0BB-796884348B5B}"/>
                  </a:ext>
                </a:extLst>
              </p:cNvPr>
              <p:cNvSpPr txBox="1"/>
              <p:nvPr/>
            </p:nvSpPr>
            <p:spPr>
              <a:xfrm>
                <a:off x="3805343" y="1700808"/>
                <a:ext cx="457200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r>
                            <a:rPr lang="tr-TR" b="0" i="0" smtClean="0">
                              <a:latin typeface="Cambria Math" panose="02040503050406030204" pitchFamily="18" charset="0"/>
                            </a:rPr>
                            <m:t> </m:t>
                          </m:r>
                        </m:sub>
                      </m:sSub>
                      <m:r>
                        <a:rPr lang="tr-TR" b="0" i="1" smtClean="0">
                          <a:latin typeface="Cambria Math" panose="02040503050406030204" pitchFamily="18" charset="0"/>
                        </a:rPr>
                        <m:t>+16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𝑦</m:t>
                          </m:r>
                        </m:sub>
                      </m:sSub>
                    </m:oMath>
                  </m:oMathPara>
                </a14:m>
                <a:endParaRPr lang="tr-TR"/>
              </a:p>
            </p:txBody>
          </p:sp>
        </mc:Choice>
        <mc:Fallback xmlns="">
          <p:sp>
            <p:nvSpPr>
              <p:cNvPr id="14" name="Metin kutusu 13">
                <a:extLst>
                  <a:ext uri="{FF2B5EF4-FFF2-40B4-BE49-F238E27FC236}">
                    <a16:creationId xmlns:a16="http://schemas.microsoft.com/office/drawing/2014/main" id="{124D12BE-1766-3DAD-C0BB-796884348B5B}"/>
                  </a:ext>
                </a:extLst>
              </p:cNvPr>
              <p:cNvSpPr txBox="1">
                <a:spLocks noRot="1" noChangeAspect="1" noMove="1" noResize="1" noEditPoints="1" noAdjustHandles="1" noChangeArrowheads="1" noChangeShapeType="1" noTextEdit="1"/>
              </p:cNvSpPr>
              <p:nvPr/>
            </p:nvSpPr>
            <p:spPr>
              <a:xfrm>
                <a:off x="3805343" y="1700808"/>
                <a:ext cx="4572000" cy="391261"/>
              </a:xfrm>
              <a:prstGeom prst="rect">
                <a:avLst/>
              </a:prstGeom>
              <a:blipFill>
                <a:blip r:embed="rId8"/>
                <a:stretch>
                  <a:fillRect b="-468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AA385C-9397-4313-9D44-AE5FB4C0AAFD}"/>
                  </a:ext>
                </a:extLst>
              </p:cNvPr>
              <p:cNvSpPr txBox="1"/>
              <p:nvPr/>
            </p:nvSpPr>
            <p:spPr>
              <a:xfrm>
                <a:off x="4237391" y="2058653"/>
                <a:ext cx="469712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𝑦</m:t>
                          </m:r>
                        </m:sub>
                      </m:sSub>
                      <m:r>
                        <a:rPr lang="tr-TR" i="0">
                          <a:latin typeface="Cambria Math" panose="02040503050406030204" pitchFamily="18" charset="0"/>
                        </a:rPr>
                        <m:t>≤60</m:t>
                      </m:r>
                    </m:oMath>
                  </m:oMathPara>
                </a14:m>
                <a:endParaRPr lang="tr-TR"/>
              </a:p>
            </p:txBody>
          </p:sp>
        </mc:Choice>
        <mc:Fallback xmlns="">
          <p:sp>
            <p:nvSpPr>
              <p:cNvPr id="15" name="Metin kutusu 14">
                <a:extLst>
                  <a:ext uri="{FF2B5EF4-FFF2-40B4-BE49-F238E27FC236}">
                    <a16:creationId xmlns:a16="http://schemas.microsoft.com/office/drawing/2014/main" id="{9EAA385C-9397-4313-9D44-AE5FB4C0AAFD}"/>
                  </a:ext>
                </a:extLst>
              </p:cNvPr>
              <p:cNvSpPr txBox="1">
                <a:spLocks noRot="1" noChangeAspect="1" noMove="1" noResize="1" noEditPoints="1" noAdjustHandles="1" noChangeArrowheads="1" noChangeShapeType="1" noTextEdit="1"/>
              </p:cNvSpPr>
              <p:nvPr/>
            </p:nvSpPr>
            <p:spPr>
              <a:xfrm>
                <a:off x="4237391" y="2058653"/>
                <a:ext cx="4697128" cy="391261"/>
              </a:xfrm>
              <a:prstGeom prst="rect">
                <a:avLst/>
              </a:prstGeom>
              <a:blipFill>
                <a:blip r:embed="rId9"/>
                <a:stretch>
                  <a:fillRect b="-312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49F00559-7B31-44E6-3923-D1C1C0CEDA6B}"/>
                  </a:ext>
                </a:extLst>
              </p:cNvPr>
              <p:cNvSpPr txBox="1"/>
              <p:nvPr/>
            </p:nvSpPr>
            <p:spPr>
              <a:xfrm>
                <a:off x="4237391" y="2416498"/>
                <a:ext cx="469712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𝑦</m:t>
                          </m:r>
                        </m:sub>
                      </m:sSub>
                      <m:r>
                        <a:rPr lang="tr-TR" i="0">
                          <a:latin typeface="Cambria Math" panose="02040503050406030204" pitchFamily="18" charset="0"/>
                        </a:rPr>
                        <m:t>≤72</m:t>
                      </m:r>
                    </m:oMath>
                  </m:oMathPara>
                </a14:m>
                <a:endParaRPr lang="tr-TR"/>
              </a:p>
            </p:txBody>
          </p:sp>
        </mc:Choice>
        <mc:Fallback xmlns="">
          <p:sp>
            <p:nvSpPr>
              <p:cNvPr id="16" name="Metin kutusu 15">
                <a:extLst>
                  <a:ext uri="{FF2B5EF4-FFF2-40B4-BE49-F238E27FC236}">
                    <a16:creationId xmlns:a16="http://schemas.microsoft.com/office/drawing/2014/main" id="{49F00559-7B31-44E6-3923-D1C1C0CEDA6B}"/>
                  </a:ext>
                </a:extLst>
              </p:cNvPr>
              <p:cNvSpPr txBox="1">
                <a:spLocks noRot="1" noChangeAspect="1" noMove="1" noResize="1" noEditPoints="1" noAdjustHandles="1" noChangeArrowheads="1" noChangeShapeType="1" noTextEdit="1"/>
              </p:cNvSpPr>
              <p:nvPr/>
            </p:nvSpPr>
            <p:spPr>
              <a:xfrm>
                <a:off x="4237391" y="2416498"/>
                <a:ext cx="4697128" cy="391261"/>
              </a:xfrm>
              <a:prstGeom prst="rect">
                <a:avLst/>
              </a:prstGeom>
              <a:blipFill>
                <a:blip r:embed="rId10"/>
                <a:stretch>
                  <a:fillRect b="-307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E3CE47A-912D-AA02-F21D-4240BF2CF703}"/>
                  </a:ext>
                </a:extLst>
              </p:cNvPr>
              <p:cNvSpPr txBox="1"/>
              <p:nvPr/>
            </p:nvSpPr>
            <p:spPr>
              <a:xfrm>
                <a:off x="4237391" y="2774343"/>
                <a:ext cx="469712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1">
                          <a:latin typeface="Cambria Math" panose="02040503050406030204" pitchFamily="18" charset="0"/>
                        </a:rPr>
                        <m:t>+</m:t>
                      </m:r>
                      <m:r>
                        <a:rPr lang="tr-TR" b="0"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𝑦</m:t>
                          </m:r>
                        </m:sub>
                      </m:sSub>
                      <m:r>
                        <a:rPr lang="tr-TR" i="0">
                          <a:latin typeface="Cambria Math" panose="02040503050406030204" pitchFamily="18" charset="0"/>
                        </a:rPr>
                        <m:t>≤100</m:t>
                      </m:r>
                    </m:oMath>
                  </m:oMathPara>
                </a14:m>
                <a:endParaRPr lang="tr-TR"/>
              </a:p>
            </p:txBody>
          </p:sp>
        </mc:Choice>
        <mc:Fallback xmlns="">
          <p:sp>
            <p:nvSpPr>
              <p:cNvPr id="17" name="Metin kutusu 16">
                <a:extLst>
                  <a:ext uri="{FF2B5EF4-FFF2-40B4-BE49-F238E27FC236}">
                    <a16:creationId xmlns:a16="http://schemas.microsoft.com/office/drawing/2014/main" id="{EE3CE47A-912D-AA02-F21D-4240BF2CF703}"/>
                  </a:ext>
                </a:extLst>
              </p:cNvPr>
              <p:cNvSpPr txBox="1">
                <a:spLocks noRot="1" noChangeAspect="1" noMove="1" noResize="1" noEditPoints="1" noAdjustHandles="1" noChangeArrowheads="1" noChangeShapeType="1" noTextEdit="1"/>
              </p:cNvSpPr>
              <p:nvPr/>
            </p:nvSpPr>
            <p:spPr>
              <a:xfrm>
                <a:off x="4237391" y="2774343"/>
                <a:ext cx="4697128" cy="391261"/>
              </a:xfrm>
              <a:prstGeom prst="rect">
                <a:avLst/>
              </a:prstGeom>
              <a:blipFill>
                <a:blip r:embed="rId11"/>
                <a:stretch>
                  <a:fillRect b="-468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CCC8F695-DC37-FB43-42B4-C81050BC63BD}"/>
                  </a:ext>
                </a:extLst>
              </p:cNvPr>
              <p:cNvSpPr txBox="1"/>
              <p:nvPr/>
            </p:nvSpPr>
            <p:spPr>
              <a:xfrm>
                <a:off x="4057879" y="3127539"/>
                <a:ext cx="4697128"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a:latin typeface="Cambria Math" panose="02040503050406030204" pitchFamily="18" charset="0"/>
                            </a:rPr>
                            <m:t>3</m:t>
                          </m:r>
                        </m:sub>
                      </m:sSub>
                      <m:r>
                        <a:rPr lang="tr-TR" b="0" i="1" smtClean="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m:rPr>
                              <m:sty m:val="p"/>
                            </m:rPr>
                            <a:rPr lang="tr-TR" b="0" i="0" smtClean="0">
                              <a:latin typeface="Cambria Math" panose="02040503050406030204" pitchFamily="18" charset="0"/>
                            </a:rPr>
                            <m:t>y</m:t>
                          </m:r>
                        </m:sub>
                      </m:sSub>
                      <m:r>
                        <a:rPr lang="tr-TR" i="0">
                          <a:latin typeface="Cambria Math" panose="02040503050406030204" pitchFamily="18" charset="0"/>
                        </a:rPr>
                        <m:t>≥0</m:t>
                      </m:r>
                    </m:oMath>
                  </m:oMathPara>
                </a14:m>
                <a:endParaRPr lang="tr-TR"/>
              </a:p>
            </p:txBody>
          </p:sp>
        </mc:Choice>
        <mc:Fallback xmlns="">
          <p:sp>
            <p:nvSpPr>
              <p:cNvPr id="18" name="Metin kutusu 17">
                <a:extLst>
                  <a:ext uri="{FF2B5EF4-FFF2-40B4-BE49-F238E27FC236}">
                    <a16:creationId xmlns:a16="http://schemas.microsoft.com/office/drawing/2014/main" id="{CCC8F695-DC37-FB43-42B4-C81050BC63BD}"/>
                  </a:ext>
                </a:extLst>
              </p:cNvPr>
              <p:cNvSpPr txBox="1">
                <a:spLocks noRot="1" noChangeAspect="1" noMove="1" noResize="1" noEditPoints="1" noAdjustHandles="1" noChangeArrowheads="1" noChangeShapeType="1" noTextEdit="1"/>
              </p:cNvSpPr>
              <p:nvPr/>
            </p:nvSpPr>
            <p:spPr>
              <a:xfrm>
                <a:off x="4057879" y="3127539"/>
                <a:ext cx="4697128" cy="394852"/>
              </a:xfrm>
              <a:prstGeom prst="rect">
                <a:avLst/>
              </a:prstGeom>
              <a:blipFill>
                <a:blip r:embed="rId12"/>
                <a:stretch>
                  <a:fillRect b="-4615"/>
                </a:stretch>
              </a:blipFill>
            </p:spPr>
            <p:txBody>
              <a:bodyPr/>
              <a:lstStyle/>
              <a:p>
                <a:r>
                  <a:rPr lang="tr-TR">
                    <a:noFill/>
                  </a:rPr>
                  <a:t> </a:t>
                </a:r>
              </a:p>
            </p:txBody>
          </p:sp>
        </mc:Fallback>
      </mc:AlternateContent>
      <p:pic>
        <p:nvPicPr>
          <p:cNvPr id="22" name="Resim 21">
            <a:extLst>
              <a:ext uri="{FF2B5EF4-FFF2-40B4-BE49-F238E27FC236}">
                <a16:creationId xmlns:a16="http://schemas.microsoft.com/office/drawing/2014/main" id="{BD41C743-1BC9-651B-848A-EE97D683E020}"/>
              </a:ext>
            </a:extLst>
          </p:cNvPr>
          <p:cNvPicPr>
            <a:picLocks noChangeAspect="1"/>
          </p:cNvPicPr>
          <p:nvPr/>
        </p:nvPicPr>
        <p:blipFill>
          <a:blip r:embed="rId13"/>
          <a:stretch>
            <a:fillRect/>
          </a:stretch>
        </p:blipFill>
        <p:spPr>
          <a:xfrm>
            <a:off x="4332544" y="3689754"/>
            <a:ext cx="4383385" cy="1418571"/>
          </a:xfrm>
          <a:prstGeom prst="rect">
            <a:avLst/>
          </a:prstGeom>
          <a:ln>
            <a:noFill/>
          </a:ln>
          <a:effectLst>
            <a:outerShdw blurRad="292100" dist="139700" dir="2700000" algn="tl" rotWithShape="0">
              <a:srgbClr val="333333">
                <a:alpha val="65000"/>
              </a:srgbClr>
            </a:outerShdw>
          </a:effectLst>
        </p:spPr>
      </p:pic>
      <p:pic>
        <p:nvPicPr>
          <p:cNvPr id="26" name="Resim 25">
            <a:extLst>
              <a:ext uri="{FF2B5EF4-FFF2-40B4-BE49-F238E27FC236}">
                <a16:creationId xmlns:a16="http://schemas.microsoft.com/office/drawing/2014/main" id="{014F4DCC-BB64-1B53-2C50-D8BEC20BF765}"/>
              </a:ext>
            </a:extLst>
          </p:cNvPr>
          <p:cNvPicPr>
            <a:picLocks noChangeAspect="1"/>
          </p:cNvPicPr>
          <p:nvPr/>
        </p:nvPicPr>
        <p:blipFill>
          <a:blip r:embed="rId14"/>
          <a:stretch>
            <a:fillRect/>
          </a:stretch>
        </p:blipFill>
        <p:spPr>
          <a:xfrm>
            <a:off x="251520" y="3782284"/>
            <a:ext cx="3680929" cy="1364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72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1857D45A-4AD3-58ED-6A12-B8C99CD182BA}"/>
              </a:ext>
            </a:extLst>
          </p:cNvPr>
          <p:cNvSpPr>
            <a:spLocks noGrp="1"/>
          </p:cNvSpPr>
          <p:nvPr>
            <p:ph type="ctrTitle"/>
          </p:nvPr>
        </p:nvSpPr>
        <p:spPr/>
        <p:txBody>
          <a:bodyPr/>
          <a:lstStyle/>
          <a:p>
            <a:r>
              <a:rPr lang="tr-TR">
                <a:solidFill>
                  <a:srgbClr val="EA6131"/>
                </a:solidFill>
              </a:rPr>
              <a:t>T</a:t>
            </a:r>
            <a:r>
              <a:rPr lang="tr-TR"/>
              <a:t>artışma</a:t>
            </a:r>
          </a:p>
        </p:txBody>
      </p:sp>
      <p:sp>
        <p:nvSpPr>
          <p:cNvPr id="5" name="Metin kutusu 4">
            <a:extLst>
              <a:ext uri="{FF2B5EF4-FFF2-40B4-BE49-F238E27FC236}">
                <a16:creationId xmlns:a16="http://schemas.microsoft.com/office/drawing/2014/main" id="{79DE8A90-697D-5BA8-BA99-92A35BCBD8C3}"/>
              </a:ext>
            </a:extLst>
          </p:cNvPr>
          <p:cNvSpPr txBox="1"/>
          <p:nvPr/>
        </p:nvSpPr>
        <p:spPr>
          <a:xfrm>
            <a:off x="683568" y="3677543"/>
            <a:ext cx="3026341" cy="523220"/>
          </a:xfrm>
          <a:prstGeom prst="rect">
            <a:avLst/>
          </a:prstGeom>
          <a:noFill/>
        </p:spPr>
        <p:txBody>
          <a:bodyPr wrap="none" rtlCol="0">
            <a:spAutoFit/>
          </a:bodyPr>
          <a:lstStyle/>
          <a:p>
            <a:r>
              <a:rPr lang="tr-TR" sz="2800"/>
              <a:t>Bir </a:t>
            </a:r>
            <a:r>
              <a:rPr lang="tr-TR" sz="2800">
                <a:solidFill>
                  <a:srgbClr val="EA6131"/>
                </a:solidFill>
              </a:rPr>
              <a:t>ö</a:t>
            </a:r>
            <a:r>
              <a:rPr lang="tr-TR" sz="2800"/>
              <a:t>rnekle tartışma</a:t>
            </a:r>
          </a:p>
        </p:txBody>
      </p:sp>
    </p:spTree>
    <p:extLst>
      <p:ext uri="{BB962C8B-B14F-4D97-AF65-F5344CB8AC3E}">
        <p14:creationId xmlns:p14="http://schemas.microsoft.com/office/powerpoint/2010/main" val="419052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D76FC3B-832A-4C7C-E932-E85627DB66F7}"/>
              </a:ext>
            </a:extLst>
          </p:cNvPr>
          <p:cNvSpPr>
            <a:spLocks noGrp="1"/>
          </p:cNvSpPr>
          <p:nvPr>
            <p:ph idx="1"/>
          </p:nvPr>
        </p:nvSpPr>
        <p:spPr>
          <a:xfrm>
            <a:off x="395536" y="1484784"/>
            <a:ext cx="8568952" cy="4881686"/>
          </a:xfrm>
        </p:spPr>
        <p:txBody>
          <a:bodyPr/>
          <a:lstStyle/>
          <a:p>
            <a:r>
              <a:rPr lang="tr-TR">
                <a:effectLst/>
              </a:rPr>
              <a:t>Bu örnekte başka bir model üzerinde çözüm ve duyarlılık sonuçlarını tartışacağız.</a:t>
            </a:r>
          </a:p>
          <a:p>
            <a:r>
              <a:rPr lang="tr-TR">
                <a:effectLst/>
              </a:rPr>
              <a:t>Masacı, Masa ve sandalye yapan bir mobilya şirketidir. Bir masa için 40 birim ve bir sandalye 30 birim tahta gerektirir ve 40.000 tahta ahşap ayak mevcuttur. Bitmemiş bir masa veya bitmemiş bir sandalye yapmak 2 saat kalifiye işçilik gerektirir. Üç saat daha çalışma, bitmemiş bir masayı bitmiş bir masaya çevirecektir; iki saat daha kalifiye işçilik, bitmemiş bir sandalyeyi bitmiş bir sandalyeye dönüştürecektir. 6000 saat kalifiye iş gücü mevcuttur (Bu işçilik için ücret ödemeniz gerekmediğini varsayalım). Çıktı fiyatları aşağıdaki Tabloda verilmiştir:</a:t>
            </a:r>
            <a:endParaRPr lang="tr-TR"/>
          </a:p>
        </p:txBody>
      </p:sp>
      <p:sp>
        <p:nvSpPr>
          <p:cNvPr id="3" name="Başlık 2">
            <a:extLst>
              <a:ext uri="{FF2B5EF4-FFF2-40B4-BE49-F238E27FC236}">
                <a16:creationId xmlns:a16="http://schemas.microsoft.com/office/drawing/2014/main" id="{9B2639B3-E5B5-0336-1CA3-5C42F8876677}"/>
              </a:ext>
            </a:extLst>
          </p:cNvPr>
          <p:cNvSpPr>
            <a:spLocks noGrp="1"/>
          </p:cNvSpPr>
          <p:nvPr>
            <p:ph type="title"/>
          </p:nvPr>
        </p:nvSpPr>
        <p:spPr/>
        <p:txBody>
          <a:bodyPr/>
          <a:lstStyle/>
          <a:p>
            <a:r>
              <a:rPr lang="tr-TR">
                <a:solidFill>
                  <a:srgbClr val="EA6131"/>
                </a:solidFill>
              </a:rPr>
              <a:t>M</a:t>
            </a:r>
            <a:r>
              <a:rPr lang="tr-TR"/>
              <a:t>asacı</a:t>
            </a:r>
          </a:p>
        </p:txBody>
      </p:sp>
      <p:pic>
        <p:nvPicPr>
          <p:cNvPr id="5" name="Resim 4">
            <a:extLst>
              <a:ext uri="{FF2B5EF4-FFF2-40B4-BE49-F238E27FC236}">
                <a16:creationId xmlns:a16="http://schemas.microsoft.com/office/drawing/2014/main" id="{DD40A05E-AF70-70D9-9F30-466DE664364D}"/>
              </a:ext>
            </a:extLst>
          </p:cNvPr>
          <p:cNvPicPr>
            <a:picLocks noChangeAspect="1"/>
          </p:cNvPicPr>
          <p:nvPr/>
        </p:nvPicPr>
        <p:blipFill>
          <a:blip r:embed="rId2"/>
          <a:stretch>
            <a:fillRect/>
          </a:stretch>
        </p:blipFill>
        <p:spPr>
          <a:xfrm>
            <a:off x="3246983" y="4628041"/>
            <a:ext cx="2866058" cy="1490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15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6C80855-6967-14A4-BCAE-933E9B78DCDB}"/>
              </a:ext>
            </a:extLst>
          </p:cNvPr>
          <p:cNvSpPr>
            <a:spLocks noGrp="1"/>
          </p:cNvSpPr>
          <p:nvPr>
            <p:ph type="title"/>
          </p:nvPr>
        </p:nvSpPr>
        <p:spPr/>
        <p:txBody>
          <a:bodyPr/>
          <a:lstStyle/>
          <a:p>
            <a:r>
              <a:rPr lang="tr-TR"/>
              <a:t>Model ve Optimum Çözüm</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56D87F63-0F8A-9142-9104-37448C00CBA9}"/>
                  </a:ext>
                </a:extLst>
              </p:cNvPr>
              <p:cNvSpPr txBox="1"/>
              <p:nvPr/>
            </p:nvSpPr>
            <p:spPr>
              <a:xfrm>
                <a:off x="1998489" y="1105982"/>
                <a:ext cx="53103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 = 70</m:t>
                      </m:r>
                      <m:r>
                        <a:rPr lang="tr-TR" i="1">
                          <a:latin typeface="Cambria Math" panose="02040503050406030204" pitchFamily="18" charset="0"/>
                        </a:rPr>
                        <m:t>𝑇𝑈</m:t>
                      </m:r>
                      <m:r>
                        <a:rPr lang="tr-TR" i="0">
                          <a:latin typeface="Cambria Math" panose="02040503050406030204" pitchFamily="18" charset="0"/>
                        </a:rPr>
                        <m:t> + 140</m:t>
                      </m:r>
                      <m:r>
                        <a:rPr lang="tr-TR" i="1">
                          <a:latin typeface="Cambria Math" panose="02040503050406030204" pitchFamily="18" charset="0"/>
                        </a:rPr>
                        <m:t>𝑇𝐹</m:t>
                      </m:r>
                      <m:r>
                        <a:rPr lang="tr-TR" i="0">
                          <a:latin typeface="Cambria Math" panose="02040503050406030204" pitchFamily="18" charset="0"/>
                        </a:rPr>
                        <m:t> + 60</m:t>
                      </m:r>
                      <m:r>
                        <a:rPr lang="tr-TR" i="1">
                          <a:latin typeface="Cambria Math" panose="02040503050406030204" pitchFamily="18" charset="0"/>
                        </a:rPr>
                        <m:t>𝐶𝑈</m:t>
                      </m:r>
                      <m:r>
                        <a:rPr lang="tr-TR" i="0">
                          <a:latin typeface="Cambria Math" panose="02040503050406030204" pitchFamily="18" charset="0"/>
                        </a:rPr>
                        <m:t> + 110</m:t>
                      </m:r>
                      <m:r>
                        <a:rPr lang="tr-TR" i="1">
                          <a:latin typeface="Cambria Math" panose="02040503050406030204" pitchFamily="18" charset="0"/>
                        </a:rPr>
                        <m:t>𝐶𝐹</m:t>
                      </m:r>
                      <m:r>
                        <a:rPr lang="tr-TR" i="0">
                          <a:latin typeface="Cambria Math" panose="02040503050406030204" pitchFamily="18" charset="0"/>
                        </a:rPr>
                        <m:t> </m:t>
                      </m:r>
                    </m:oMath>
                  </m:oMathPara>
                </a14:m>
                <a:endParaRPr lang="tr-TR"/>
              </a:p>
            </p:txBody>
          </p:sp>
        </mc:Choice>
        <mc:Fallback xmlns="">
          <p:sp>
            <p:nvSpPr>
              <p:cNvPr id="5" name="Metin kutusu 4">
                <a:extLst>
                  <a:ext uri="{FF2B5EF4-FFF2-40B4-BE49-F238E27FC236}">
                    <a16:creationId xmlns:a16="http://schemas.microsoft.com/office/drawing/2014/main" id="{56D87F63-0F8A-9142-9104-37448C00CBA9}"/>
                  </a:ext>
                </a:extLst>
              </p:cNvPr>
              <p:cNvSpPr txBox="1">
                <a:spLocks noRot="1" noChangeAspect="1" noMove="1" noResize="1" noEditPoints="1" noAdjustHandles="1" noChangeArrowheads="1" noChangeShapeType="1" noTextEdit="1"/>
              </p:cNvSpPr>
              <p:nvPr/>
            </p:nvSpPr>
            <p:spPr>
              <a:xfrm>
                <a:off x="1998489" y="1105982"/>
                <a:ext cx="5310336" cy="36933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A0FC7E30-5200-42D6-47D3-FE40ACFD67BA}"/>
                  </a:ext>
                </a:extLst>
              </p:cNvPr>
              <p:cNvSpPr txBox="1"/>
              <p:nvPr/>
            </p:nvSpPr>
            <p:spPr>
              <a:xfrm>
                <a:off x="2367657" y="150708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40</m:t>
                      </m:r>
                      <m:r>
                        <a:rPr lang="tr-TR" i="1">
                          <a:latin typeface="Cambria Math" panose="02040503050406030204" pitchFamily="18" charset="0"/>
                        </a:rPr>
                        <m:t>𝑇𝑈</m:t>
                      </m:r>
                      <m:r>
                        <a:rPr lang="tr-TR" i="0">
                          <a:latin typeface="Cambria Math" panose="02040503050406030204" pitchFamily="18" charset="0"/>
                        </a:rPr>
                        <m:t> + 40</m:t>
                      </m:r>
                      <m:r>
                        <a:rPr lang="tr-TR" i="1">
                          <a:latin typeface="Cambria Math" panose="02040503050406030204" pitchFamily="18" charset="0"/>
                        </a:rPr>
                        <m:t>𝑇𝐹</m:t>
                      </m:r>
                      <m:r>
                        <a:rPr lang="tr-TR" i="0">
                          <a:latin typeface="Cambria Math" panose="02040503050406030204" pitchFamily="18" charset="0"/>
                        </a:rPr>
                        <m:t> + 30</m:t>
                      </m:r>
                      <m:r>
                        <a:rPr lang="tr-TR" i="1">
                          <a:latin typeface="Cambria Math" panose="02040503050406030204" pitchFamily="18" charset="0"/>
                        </a:rPr>
                        <m:t>𝐶𝑈</m:t>
                      </m:r>
                      <m:r>
                        <a:rPr lang="tr-TR" i="0">
                          <a:latin typeface="Cambria Math" panose="02040503050406030204" pitchFamily="18" charset="0"/>
                        </a:rPr>
                        <m:t> + 30</m:t>
                      </m:r>
                      <m:r>
                        <a:rPr lang="tr-TR" i="1">
                          <a:latin typeface="Cambria Math" panose="02040503050406030204" pitchFamily="18" charset="0"/>
                        </a:rPr>
                        <m:t>𝐶𝐹</m:t>
                      </m:r>
                      <m:r>
                        <a:rPr lang="tr-TR" i="0">
                          <a:latin typeface="Cambria Math" panose="02040503050406030204" pitchFamily="18" charset="0"/>
                        </a:rPr>
                        <m:t> ≤40000</m:t>
                      </m:r>
                    </m:oMath>
                  </m:oMathPara>
                </a14:m>
                <a:endParaRPr lang="tr-TR"/>
              </a:p>
            </p:txBody>
          </p:sp>
        </mc:Choice>
        <mc:Fallback xmlns="">
          <p:sp>
            <p:nvSpPr>
              <p:cNvPr id="7" name="Metin kutusu 6">
                <a:extLst>
                  <a:ext uri="{FF2B5EF4-FFF2-40B4-BE49-F238E27FC236}">
                    <a16:creationId xmlns:a16="http://schemas.microsoft.com/office/drawing/2014/main" id="{A0FC7E30-5200-42D6-47D3-FE40ACFD67BA}"/>
                  </a:ext>
                </a:extLst>
              </p:cNvPr>
              <p:cNvSpPr txBox="1">
                <a:spLocks noRot="1" noChangeAspect="1" noMove="1" noResize="1" noEditPoints="1" noAdjustHandles="1" noChangeArrowheads="1" noChangeShapeType="1" noTextEdit="1"/>
              </p:cNvSpPr>
              <p:nvPr/>
            </p:nvSpPr>
            <p:spPr>
              <a:xfrm>
                <a:off x="2367657" y="1507085"/>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4FA5B1B-B31A-99FC-D9FD-A438C6A76FDA}"/>
                  </a:ext>
                </a:extLst>
              </p:cNvPr>
              <p:cNvSpPr txBox="1"/>
              <p:nvPr/>
            </p:nvSpPr>
            <p:spPr>
              <a:xfrm>
                <a:off x="2370561" y="186236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r>
                        <a:rPr lang="tr-TR" i="1">
                          <a:latin typeface="Cambria Math" panose="02040503050406030204" pitchFamily="18" charset="0"/>
                        </a:rPr>
                        <m:t>𝑇𝑈</m:t>
                      </m:r>
                      <m:r>
                        <a:rPr lang="tr-TR" i="0">
                          <a:latin typeface="Cambria Math" panose="02040503050406030204" pitchFamily="18" charset="0"/>
                        </a:rPr>
                        <m:t> + 5</m:t>
                      </m:r>
                      <m:r>
                        <a:rPr lang="tr-TR" i="1">
                          <a:latin typeface="Cambria Math" panose="02040503050406030204" pitchFamily="18" charset="0"/>
                        </a:rPr>
                        <m:t>𝑇𝐹</m:t>
                      </m:r>
                      <m:r>
                        <a:rPr lang="tr-TR" i="0">
                          <a:latin typeface="Cambria Math" panose="02040503050406030204" pitchFamily="18" charset="0"/>
                        </a:rPr>
                        <m:t> + 2</m:t>
                      </m:r>
                      <m:r>
                        <a:rPr lang="tr-TR" i="1">
                          <a:latin typeface="Cambria Math" panose="02040503050406030204" pitchFamily="18" charset="0"/>
                        </a:rPr>
                        <m:t>𝐶𝑈</m:t>
                      </m:r>
                      <m:r>
                        <a:rPr lang="tr-TR" i="0">
                          <a:latin typeface="Cambria Math" panose="02040503050406030204" pitchFamily="18" charset="0"/>
                        </a:rPr>
                        <m:t> + 4</m:t>
                      </m:r>
                      <m:r>
                        <a:rPr lang="tr-TR" i="1">
                          <a:latin typeface="Cambria Math" panose="02040503050406030204" pitchFamily="18" charset="0"/>
                        </a:rPr>
                        <m:t>𝐶𝐹</m:t>
                      </m:r>
                      <m:r>
                        <a:rPr lang="tr-TR" i="0">
                          <a:latin typeface="Cambria Math" panose="02040503050406030204" pitchFamily="18" charset="0"/>
                        </a:rPr>
                        <m:t> ≤6000</m:t>
                      </m:r>
                    </m:oMath>
                  </m:oMathPara>
                </a14:m>
                <a:endParaRPr lang="tr-TR"/>
              </a:p>
            </p:txBody>
          </p:sp>
        </mc:Choice>
        <mc:Fallback xmlns="">
          <p:sp>
            <p:nvSpPr>
              <p:cNvPr id="9" name="Metin kutusu 8">
                <a:extLst>
                  <a:ext uri="{FF2B5EF4-FFF2-40B4-BE49-F238E27FC236}">
                    <a16:creationId xmlns:a16="http://schemas.microsoft.com/office/drawing/2014/main" id="{D4FA5B1B-B31A-99FC-D9FD-A438C6A76FDA}"/>
                  </a:ext>
                </a:extLst>
              </p:cNvPr>
              <p:cNvSpPr txBox="1">
                <a:spLocks noRot="1" noChangeAspect="1" noMove="1" noResize="1" noEditPoints="1" noAdjustHandles="1" noChangeArrowheads="1" noChangeShapeType="1" noTextEdit="1"/>
              </p:cNvSpPr>
              <p:nvPr/>
            </p:nvSpPr>
            <p:spPr>
              <a:xfrm>
                <a:off x="2370561" y="1862368"/>
                <a:ext cx="4572000" cy="369332"/>
              </a:xfrm>
              <a:prstGeom prst="rect">
                <a:avLst/>
              </a:prstGeom>
              <a:blipFill>
                <a:blip r:embed="rId4"/>
                <a:stretch>
                  <a:fillRect/>
                </a:stretch>
              </a:blipFill>
            </p:spPr>
            <p:txBody>
              <a:bodyPr/>
              <a:lstStyle/>
              <a:p>
                <a:r>
                  <a:rPr lang="tr-TR">
                    <a:noFill/>
                  </a:rPr>
                  <a:t> </a:t>
                </a:r>
              </a:p>
            </p:txBody>
          </p:sp>
        </mc:Fallback>
      </mc:AlternateContent>
      <p:pic>
        <p:nvPicPr>
          <p:cNvPr id="11" name="Resim 10">
            <a:extLst>
              <a:ext uri="{FF2B5EF4-FFF2-40B4-BE49-F238E27FC236}">
                <a16:creationId xmlns:a16="http://schemas.microsoft.com/office/drawing/2014/main" id="{0CED763D-FF7A-8DCA-C78D-28FEB84EA96C}"/>
              </a:ext>
            </a:extLst>
          </p:cNvPr>
          <p:cNvPicPr>
            <a:picLocks noChangeAspect="1"/>
          </p:cNvPicPr>
          <p:nvPr/>
        </p:nvPicPr>
        <p:blipFill>
          <a:blip r:embed="rId5"/>
          <a:stretch>
            <a:fillRect/>
          </a:stretch>
        </p:blipFill>
        <p:spPr>
          <a:xfrm>
            <a:off x="2160691" y="2352539"/>
            <a:ext cx="5517232" cy="1176087"/>
          </a:xfrm>
          <a:prstGeom prst="rect">
            <a:avLst/>
          </a:prstGeom>
        </p:spPr>
      </p:pic>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D1F58FD6-F257-D04D-6ED9-1119EA3D29AB}"/>
                  </a:ext>
                </a:extLst>
              </p:cNvPr>
              <p:cNvSpPr txBox="1"/>
              <p:nvPr/>
            </p:nvSpPr>
            <p:spPr>
              <a:xfrm>
                <a:off x="-396552" y="374985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≥70</m:t>
                      </m:r>
                    </m:oMath>
                  </m:oMathPara>
                </a14:m>
                <a:endParaRPr lang="tr-TR"/>
              </a:p>
            </p:txBody>
          </p:sp>
        </mc:Choice>
        <mc:Fallback xmlns="">
          <p:sp>
            <p:nvSpPr>
              <p:cNvPr id="13" name="Metin kutusu 12">
                <a:extLst>
                  <a:ext uri="{FF2B5EF4-FFF2-40B4-BE49-F238E27FC236}">
                    <a16:creationId xmlns:a16="http://schemas.microsoft.com/office/drawing/2014/main" id="{D1F58FD6-F257-D04D-6ED9-1119EA3D29AB}"/>
                  </a:ext>
                </a:extLst>
              </p:cNvPr>
              <p:cNvSpPr txBox="1">
                <a:spLocks noRot="1" noChangeAspect="1" noMove="1" noResize="1" noEditPoints="1" noAdjustHandles="1" noChangeArrowheads="1" noChangeShapeType="1" noTextEdit="1"/>
              </p:cNvSpPr>
              <p:nvPr/>
            </p:nvSpPr>
            <p:spPr>
              <a:xfrm>
                <a:off x="-396552" y="3749857"/>
                <a:ext cx="4572000" cy="369332"/>
              </a:xfrm>
              <a:prstGeom prst="rect">
                <a:avLst/>
              </a:prstGeom>
              <a:blipFill>
                <a:blip r:embed="rId6"/>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2084399A-A6B9-F64F-C8A3-BECAC456A766}"/>
                  </a:ext>
                </a:extLst>
              </p:cNvPr>
              <p:cNvSpPr txBox="1"/>
              <p:nvPr/>
            </p:nvSpPr>
            <p:spPr>
              <a:xfrm>
                <a:off x="-352970" y="407572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≥140</m:t>
                      </m:r>
                    </m:oMath>
                  </m:oMathPara>
                </a14:m>
                <a:endParaRPr lang="tr-TR"/>
              </a:p>
            </p:txBody>
          </p:sp>
        </mc:Choice>
        <mc:Fallback xmlns="">
          <p:sp>
            <p:nvSpPr>
              <p:cNvPr id="15" name="Metin kutusu 14">
                <a:extLst>
                  <a:ext uri="{FF2B5EF4-FFF2-40B4-BE49-F238E27FC236}">
                    <a16:creationId xmlns:a16="http://schemas.microsoft.com/office/drawing/2014/main" id="{2084399A-A6B9-F64F-C8A3-BECAC456A766}"/>
                  </a:ext>
                </a:extLst>
              </p:cNvPr>
              <p:cNvSpPr txBox="1">
                <a:spLocks noRot="1" noChangeAspect="1" noMove="1" noResize="1" noEditPoints="1" noAdjustHandles="1" noChangeArrowheads="1" noChangeShapeType="1" noTextEdit="1"/>
              </p:cNvSpPr>
              <p:nvPr/>
            </p:nvSpPr>
            <p:spPr>
              <a:xfrm>
                <a:off x="-352970" y="4075726"/>
                <a:ext cx="4572000" cy="369332"/>
              </a:xfrm>
              <a:prstGeom prst="rect">
                <a:avLst/>
              </a:prstGeom>
              <a:blipFill>
                <a:blip r:embed="rId7"/>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28578464-CE19-B124-69EE-DF0436DB597B}"/>
                  </a:ext>
                </a:extLst>
              </p:cNvPr>
              <p:cNvSpPr txBox="1"/>
              <p:nvPr/>
            </p:nvSpPr>
            <p:spPr>
              <a:xfrm>
                <a:off x="-500070" y="4441488"/>
                <a:ext cx="47308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≥60</m:t>
                      </m:r>
                    </m:oMath>
                  </m:oMathPara>
                </a14:m>
                <a:endParaRPr lang="tr-TR"/>
              </a:p>
            </p:txBody>
          </p:sp>
        </mc:Choice>
        <mc:Fallback xmlns="">
          <p:sp>
            <p:nvSpPr>
              <p:cNvPr id="17" name="Metin kutusu 16">
                <a:extLst>
                  <a:ext uri="{FF2B5EF4-FFF2-40B4-BE49-F238E27FC236}">
                    <a16:creationId xmlns:a16="http://schemas.microsoft.com/office/drawing/2014/main" id="{28578464-CE19-B124-69EE-DF0436DB597B}"/>
                  </a:ext>
                </a:extLst>
              </p:cNvPr>
              <p:cNvSpPr txBox="1">
                <a:spLocks noRot="1" noChangeAspect="1" noMove="1" noResize="1" noEditPoints="1" noAdjustHandles="1" noChangeArrowheads="1" noChangeShapeType="1" noTextEdit="1"/>
              </p:cNvSpPr>
              <p:nvPr/>
            </p:nvSpPr>
            <p:spPr>
              <a:xfrm>
                <a:off x="-500070" y="4441488"/>
                <a:ext cx="4730816" cy="369332"/>
              </a:xfrm>
              <a:prstGeom prst="rect">
                <a:avLst/>
              </a:prstGeom>
              <a:blipFill>
                <a:blip r:embed="rId8"/>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E7332EF9-AE60-DA09-CD41-718C06A3D94C}"/>
                  </a:ext>
                </a:extLst>
              </p:cNvPr>
              <p:cNvSpPr txBox="1"/>
              <p:nvPr/>
            </p:nvSpPr>
            <p:spPr>
              <a:xfrm>
                <a:off x="-396552" y="4804247"/>
                <a:ext cx="46826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≥110</m:t>
                      </m:r>
                    </m:oMath>
                  </m:oMathPara>
                </a14:m>
                <a:endParaRPr lang="tr-TR"/>
              </a:p>
            </p:txBody>
          </p:sp>
        </mc:Choice>
        <mc:Fallback xmlns="">
          <p:sp>
            <p:nvSpPr>
              <p:cNvPr id="19" name="Metin kutusu 18">
                <a:extLst>
                  <a:ext uri="{FF2B5EF4-FFF2-40B4-BE49-F238E27FC236}">
                    <a16:creationId xmlns:a16="http://schemas.microsoft.com/office/drawing/2014/main" id="{E7332EF9-AE60-DA09-CD41-718C06A3D94C}"/>
                  </a:ext>
                </a:extLst>
              </p:cNvPr>
              <p:cNvSpPr txBox="1">
                <a:spLocks noRot="1" noChangeAspect="1" noMove="1" noResize="1" noEditPoints="1" noAdjustHandles="1" noChangeArrowheads="1" noChangeShapeType="1" noTextEdit="1"/>
              </p:cNvSpPr>
              <p:nvPr/>
            </p:nvSpPr>
            <p:spPr>
              <a:xfrm>
                <a:off x="-396552" y="4804247"/>
                <a:ext cx="4682690" cy="369332"/>
              </a:xfrm>
              <a:prstGeom prst="rect">
                <a:avLst/>
              </a:prstGeom>
              <a:blipFill>
                <a:blip r:embed="rId9"/>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110FD12C-1E3D-70D4-11AE-8A92717E4C70}"/>
                  </a:ext>
                </a:extLst>
              </p:cNvPr>
              <p:cNvSpPr txBox="1"/>
              <p:nvPr/>
            </p:nvSpPr>
            <p:spPr>
              <a:xfrm>
                <a:off x="1333333" y="5272858"/>
                <a:ext cx="1064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=0 </m:t>
                      </m:r>
                      <m:r>
                        <a:rPr lang="tr-TR" b="0" i="1" smtClean="0">
                          <a:latin typeface="Cambria Math" panose="02040503050406030204" pitchFamily="18" charset="0"/>
                        </a:rPr>
                        <m:t>𝑖𝑠𝑒</m:t>
                      </m:r>
                    </m:oMath>
                  </m:oMathPara>
                </a14:m>
                <a:endParaRPr lang="tr-TR"/>
              </a:p>
            </p:txBody>
          </p:sp>
        </mc:Choice>
        <mc:Fallback xmlns="">
          <p:sp>
            <p:nvSpPr>
              <p:cNvPr id="24" name="Metin kutusu 23">
                <a:extLst>
                  <a:ext uri="{FF2B5EF4-FFF2-40B4-BE49-F238E27FC236}">
                    <a16:creationId xmlns:a16="http://schemas.microsoft.com/office/drawing/2014/main" id="{110FD12C-1E3D-70D4-11AE-8A92717E4C70}"/>
                  </a:ext>
                </a:extLst>
              </p:cNvPr>
              <p:cNvSpPr txBox="1">
                <a:spLocks noRot="1" noChangeAspect="1" noMove="1" noResize="1" noEditPoints="1" noAdjustHandles="1" noChangeArrowheads="1" noChangeShapeType="1" noTextEdit="1"/>
              </p:cNvSpPr>
              <p:nvPr/>
            </p:nvSpPr>
            <p:spPr>
              <a:xfrm>
                <a:off x="1333333" y="5272858"/>
                <a:ext cx="1064009" cy="276999"/>
              </a:xfrm>
              <a:prstGeom prst="rect">
                <a:avLst/>
              </a:prstGeom>
              <a:blipFill>
                <a:blip r:embed="rId10"/>
                <a:stretch>
                  <a:fillRect l="-5172" r="-5747"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19B6BF2A-E031-73A9-90C0-EDDF5BF84FA8}"/>
                  </a:ext>
                </a:extLst>
              </p:cNvPr>
              <p:cNvSpPr txBox="1"/>
              <p:nvPr/>
            </p:nvSpPr>
            <p:spPr>
              <a:xfrm>
                <a:off x="2971438" y="3781628"/>
                <a:ext cx="46826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𝑇𝑈</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70−</m:t>
                          </m:r>
                          <m:r>
                            <a:rPr lang="tr-TR" i="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26" name="Metin kutusu 25">
                <a:extLst>
                  <a:ext uri="{FF2B5EF4-FFF2-40B4-BE49-F238E27FC236}">
                    <a16:creationId xmlns:a16="http://schemas.microsoft.com/office/drawing/2014/main" id="{19B6BF2A-E031-73A9-90C0-EDDF5BF84FA8}"/>
                  </a:ext>
                </a:extLst>
              </p:cNvPr>
              <p:cNvSpPr txBox="1">
                <a:spLocks noRot="1" noChangeAspect="1" noMove="1" noResize="1" noEditPoints="1" noAdjustHandles="1" noChangeArrowheads="1" noChangeShapeType="1" noTextEdit="1"/>
              </p:cNvSpPr>
              <p:nvPr/>
            </p:nvSpPr>
            <p:spPr>
              <a:xfrm>
                <a:off x="2971438" y="3781628"/>
                <a:ext cx="4682690" cy="369332"/>
              </a:xfrm>
              <a:prstGeom prst="rect">
                <a:avLst/>
              </a:prstGeom>
              <a:blipFill>
                <a:blip r:embed="rId11"/>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FC33B3E5-7617-6BC8-8775-5D087E20DCBE}"/>
                  </a:ext>
                </a:extLst>
              </p:cNvPr>
              <p:cNvSpPr txBox="1"/>
              <p:nvPr/>
            </p:nvSpPr>
            <p:spPr>
              <a:xfrm>
                <a:off x="2951186" y="4095673"/>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𝑇𝐹</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140−</m:t>
                          </m:r>
                          <m:r>
                            <a:rPr lang="tr-TR" i="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28" name="Metin kutusu 27">
                <a:extLst>
                  <a:ext uri="{FF2B5EF4-FFF2-40B4-BE49-F238E27FC236}">
                    <a16:creationId xmlns:a16="http://schemas.microsoft.com/office/drawing/2014/main" id="{FC33B3E5-7617-6BC8-8775-5D087E20DCBE}"/>
                  </a:ext>
                </a:extLst>
              </p:cNvPr>
              <p:cNvSpPr txBox="1">
                <a:spLocks noRot="1" noChangeAspect="1" noMove="1" noResize="1" noEditPoints="1" noAdjustHandles="1" noChangeArrowheads="1" noChangeShapeType="1" noTextEdit="1"/>
              </p:cNvSpPr>
              <p:nvPr/>
            </p:nvSpPr>
            <p:spPr>
              <a:xfrm>
                <a:off x="2951186" y="4095673"/>
                <a:ext cx="4822256" cy="369332"/>
              </a:xfrm>
              <a:prstGeom prst="rect">
                <a:avLst/>
              </a:prstGeom>
              <a:blipFill>
                <a:blip r:embed="rId12"/>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AC70BC1-7E47-B01C-7DDA-0BC9D21D0AC6}"/>
                  </a:ext>
                </a:extLst>
              </p:cNvPr>
              <p:cNvSpPr txBox="1"/>
              <p:nvPr/>
            </p:nvSpPr>
            <p:spPr>
              <a:xfrm>
                <a:off x="2841947" y="4398025"/>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𝐶𝑈</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60−</m:t>
                          </m:r>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30" name="Metin kutusu 29">
                <a:extLst>
                  <a:ext uri="{FF2B5EF4-FFF2-40B4-BE49-F238E27FC236}">
                    <a16:creationId xmlns:a16="http://schemas.microsoft.com/office/drawing/2014/main" id="{3AC70BC1-7E47-B01C-7DDA-0BC9D21D0AC6}"/>
                  </a:ext>
                </a:extLst>
              </p:cNvPr>
              <p:cNvSpPr txBox="1">
                <a:spLocks noRot="1" noChangeAspect="1" noMove="1" noResize="1" noEditPoints="1" noAdjustHandles="1" noChangeArrowheads="1" noChangeShapeType="1" noTextEdit="1"/>
              </p:cNvSpPr>
              <p:nvPr/>
            </p:nvSpPr>
            <p:spPr>
              <a:xfrm>
                <a:off x="2841947" y="4398025"/>
                <a:ext cx="4822256" cy="369332"/>
              </a:xfrm>
              <a:prstGeom prst="rect">
                <a:avLst/>
              </a:prstGeom>
              <a:blipFill>
                <a:blip r:embed="rId13"/>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A7F1882D-A91E-739C-02E3-A3BCB4ACDB23}"/>
                  </a:ext>
                </a:extLst>
              </p:cNvPr>
              <p:cNvSpPr txBox="1"/>
              <p:nvPr/>
            </p:nvSpPr>
            <p:spPr>
              <a:xfrm>
                <a:off x="2841947" y="4700377"/>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𝐶𝐹</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110−</m:t>
                          </m:r>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32" name="Metin kutusu 31">
                <a:extLst>
                  <a:ext uri="{FF2B5EF4-FFF2-40B4-BE49-F238E27FC236}">
                    <a16:creationId xmlns:a16="http://schemas.microsoft.com/office/drawing/2014/main" id="{A7F1882D-A91E-739C-02E3-A3BCB4ACDB23}"/>
                  </a:ext>
                </a:extLst>
              </p:cNvPr>
              <p:cNvSpPr txBox="1">
                <a:spLocks noRot="1" noChangeAspect="1" noMove="1" noResize="1" noEditPoints="1" noAdjustHandles="1" noChangeArrowheads="1" noChangeShapeType="1" noTextEdit="1"/>
              </p:cNvSpPr>
              <p:nvPr/>
            </p:nvSpPr>
            <p:spPr>
              <a:xfrm>
                <a:off x="2841947" y="4700377"/>
                <a:ext cx="4822256" cy="369332"/>
              </a:xfrm>
              <a:prstGeom prst="rect">
                <a:avLst/>
              </a:prstGeom>
              <a:blipFill>
                <a:blip r:embed="rId14"/>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4" name="Metin kutusu 33">
                <a:extLst>
                  <a:ext uri="{FF2B5EF4-FFF2-40B4-BE49-F238E27FC236}">
                    <a16:creationId xmlns:a16="http://schemas.microsoft.com/office/drawing/2014/main" id="{9A67889D-4C43-F92A-8414-D9AD967E11B2}"/>
                  </a:ext>
                </a:extLst>
              </p:cNvPr>
              <p:cNvSpPr txBox="1"/>
              <p:nvPr/>
            </p:nvSpPr>
            <p:spPr>
              <a:xfrm>
                <a:off x="3347864" y="5106599"/>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𝐶𝐹</m:t>
                      </m:r>
                      <m:r>
                        <a:rPr lang="tr-TR" i="0">
                          <a:latin typeface="Cambria Math" panose="02040503050406030204" pitchFamily="18" charset="0"/>
                        </a:rPr>
                        <m:t>=1333.33,1333.33×</m:t>
                      </m:r>
                      <m:d>
                        <m:dPr>
                          <m:ctrlPr>
                            <a:rPr lang="tr-TR" i="1">
                              <a:solidFill>
                                <a:srgbClr val="836967"/>
                              </a:solidFill>
                              <a:latin typeface="Cambria Math" panose="02040503050406030204" pitchFamily="18" charset="0"/>
                            </a:rPr>
                          </m:ctrlPr>
                        </m:dPr>
                        <m:e>
                          <m:r>
                            <a:rPr lang="tr-TR" b="0" i="1" smtClean="0">
                              <a:solidFill>
                                <a:srgbClr val="836967"/>
                              </a:solidFill>
                              <a:latin typeface="Cambria Math" panose="02040503050406030204" pitchFamily="18" charset="0"/>
                            </a:rPr>
                            <m:t>110−</m:t>
                          </m:r>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34" name="Metin kutusu 33">
                <a:extLst>
                  <a:ext uri="{FF2B5EF4-FFF2-40B4-BE49-F238E27FC236}">
                    <a16:creationId xmlns:a16="http://schemas.microsoft.com/office/drawing/2014/main" id="{9A67889D-4C43-F92A-8414-D9AD967E11B2}"/>
                  </a:ext>
                </a:extLst>
              </p:cNvPr>
              <p:cNvSpPr txBox="1">
                <a:spLocks noRot="1" noChangeAspect="1" noMove="1" noResize="1" noEditPoints="1" noAdjustHandles="1" noChangeArrowheads="1" noChangeShapeType="1" noTextEdit="1"/>
              </p:cNvSpPr>
              <p:nvPr/>
            </p:nvSpPr>
            <p:spPr>
              <a:xfrm>
                <a:off x="3347864" y="5106599"/>
                <a:ext cx="4822256" cy="369332"/>
              </a:xfrm>
              <a:prstGeom prst="rect">
                <a:avLst/>
              </a:prstGeom>
              <a:blipFill>
                <a:blip r:embed="rId15"/>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B5C46C2A-1310-DD47-1C4E-9F036F3A726D}"/>
                  </a:ext>
                </a:extLst>
              </p:cNvPr>
              <p:cNvSpPr txBox="1"/>
              <p:nvPr/>
            </p:nvSpPr>
            <p:spPr>
              <a:xfrm>
                <a:off x="4305966" y="5537270"/>
                <a:ext cx="1972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=11/3 </m:t>
                      </m:r>
                      <m:r>
                        <a:rPr lang="tr-TR" b="0" i="1" smtClean="0">
                          <a:latin typeface="Cambria Math" panose="02040503050406030204" pitchFamily="18" charset="0"/>
                        </a:rPr>
                        <m:t>𝑏𝑢𝑙𝑢𝑛𝑢𝑟</m:t>
                      </m:r>
                    </m:oMath>
                  </m:oMathPara>
                </a14:m>
                <a:endParaRPr lang="tr-TR"/>
              </a:p>
            </p:txBody>
          </p:sp>
        </mc:Choice>
        <mc:Fallback xmlns="">
          <p:sp>
            <p:nvSpPr>
              <p:cNvPr id="35" name="Metin kutusu 34">
                <a:extLst>
                  <a:ext uri="{FF2B5EF4-FFF2-40B4-BE49-F238E27FC236}">
                    <a16:creationId xmlns:a16="http://schemas.microsoft.com/office/drawing/2014/main" id="{B5C46C2A-1310-DD47-1C4E-9F036F3A726D}"/>
                  </a:ext>
                </a:extLst>
              </p:cNvPr>
              <p:cNvSpPr txBox="1">
                <a:spLocks noRot="1" noChangeAspect="1" noMove="1" noResize="1" noEditPoints="1" noAdjustHandles="1" noChangeArrowheads="1" noChangeShapeType="1" noTextEdit="1"/>
              </p:cNvSpPr>
              <p:nvPr/>
            </p:nvSpPr>
            <p:spPr>
              <a:xfrm>
                <a:off x="4305966" y="5537270"/>
                <a:ext cx="1972399" cy="276999"/>
              </a:xfrm>
              <a:prstGeom prst="rect">
                <a:avLst/>
              </a:prstGeom>
              <a:blipFill>
                <a:blip r:embed="rId16"/>
                <a:stretch>
                  <a:fillRect l="-2469" t="-2174" r="-2469" b="-32609"/>
                </a:stretch>
              </a:blipFill>
            </p:spPr>
            <p:txBody>
              <a:bodyPr/>
              <a:lstStyle/>
              <a:p>
                <a:r>
                  <a:rPr lang="tr-TR">
                    <a:noFill/>
                  </a:rPr>
                  <a:t> </a:t>
                </a:r>
              </a:p>
            </p:txBody>
          </p:sp>
        </mc:Fallback>
      </mc:AlternateContent>
    </p:spTree>
    <p:extLst>
      <p:ext uri="{BB962C8B-B14F-4D97-AF65-F5344CB8AC3E}">
        <p14:creationId xmlns:p14="http://schemas.microsoft.com/office/powerpoint/2010/main" val="1323545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0411743-E31A-F69A-2302-9EA64FA1DB89}"/>
                  </a:ext>
                </a:extLst>
              </p:cNvPr>
              <p:cNvSpPr>
                <a:spLocks noGrp="1"/>
              </p:cNvSpPr>
              <p:nvPr>
                <p:ph idx="1"/>
              </p:nvPr>
            </p:nvSpPr>
            <p:spPr/>
            <p:txBody>
              <a:bodyPr>
                <a:normAutofit lnSpcReduction="10000"/>
              </a:bodyPr>
              <a:lstStyle/>
              <a:p>
                <a:pPr>
                  <a:buFont typeface="Arial" panose="020B0604020202020204" pitchFamily="34" charset="0"/>
                  <a:buChar char="•"/>
                </a:pPr>
                <a:r>
                  <a:rPr lang="tr-TR" b="1">
                    <a:effectLst/>
                  </a:rPr>
                  <a:t>Bitmemiş sandalyelerin fiyatı yükselirse ne olur? </a:t>
                </a:r>
              </a:p>
              <a:p>
                <a:pPr marL="0" indent="0"/>
                <a:r>
                  <a:rPr lang="tr-TR">
                    <a:effectLst/>
                  </a:rPr>
                  <a:t>Şu anda 60 ₺'ya satılıyorlar. Bitmiş sandalyelerle aynı miktarda satılsalar bile üretmek karlı olmaz. Çünkü CU'ya karşılık gelen dual kısıtttan C-Z=60-30y1 yerine C-Z=110-30 y1 = 0 bulunur (60 ₺ yerine fiyat 110 ₺'ya yükselmiş varsayıyoruz). </a:t>
                </a:r>
                <a:endParaRPr lang="tr-TR"/>
              </a:p>
              <a:p>
                <a:pPr marL="0" indent="0"/>
                <a:endParaRPr lang="tr-TR"/>
              </a:p>
              <a:p>
                <a:pPr marL="285750" indent="-285750">
                  <a:buFont typeface="Arial" panose="020B0604020202020204" pitchFamily="34" charset="0"/>
                  <a:buChar char="•"/>
                </a:pPr>
                <a:r>
                  <a:rPr lang="tr-TR" b="1">
                    <a:effectLst/>
                  </a:rPr>
                  <a:t>Bitmemiş masaların fiyatı yükselirse ne olur?</a:t>
                </a:r>
              </a:p>
              <a:p>
                <a:r>
                  <a:rPr lang="tr-TR">
                    <a:effectLst/>
                  </a:rPr>
                  <a:t>Burada görünüşe göre saçma bir şey oluyor. İzin verilen artış 70'den fazladır. Aynı hesapla, bitmemiş masalara karşılık gelen dual kısıt =70-40y1'dir ve bitmiş masalarla aynı fiyata satılacak olsalar, C-Z=140-40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11/3=-6.67 bulunur. Yani, bitmemiş masaları bitmiş masalarla aynı fiyata satabilseniz bile hala zarar ettirmektedir. Bu nasıl olabilir? Cevap, mevcut fiyatlarla bitmiş masaları satmak istememenizdir. Bu nedenle, bitmemiş masaları bitmiş masalardan daha karlı hale getirmek yeterli değil, onları bitmiş sandalyelerden daha karlı hale getirmelisiniz. Bunu yapmak, fiyatta daha da büyük bir artış gerektirir. </a:t>
                </a:r>
              </a:p>
              <a:p>
                <a:endParaRPr lang="tr-TR"/>
              </a:p>
            </p:txBody>
          </p:sp>
        </mc:Choice>
        <mc:Fallback xmlns="">
          <p:sp>
            <p:nvSpPr>
              <p:cNvPr id="2" name="İçerik Yer Tutucusu 1">
                <a:extLst>
                  <a:ext uri="{FF2B5EF4-FFF2-40B4-BE49-F238E27FC236}">
                    <a16:creationId xmlns:a16="http://schemas.microsoft.com/office/drawing/2014/main" id="{20411743-E31A-F69A-2302-9EA64FA1DB89}"/>
                  </a:ext>
                </a:extLst>
              </p:cNvPr>
              <p:cNvSpPr>
                <a:spLocks noGrp="1" noRot="1" noChangeAspect="1" noMove="1" noResize="1" noEditPoints="1" noAdjustHandles="1" noChangeArrowheads="1" noChangeShapeType="1" noTextEdit="1"/>
              </p:cNvSpPr>
              <p:nvPr>
                <p:ph idx="1"/>
              </p:nvPr>
            </p:nvSpPr>
            <p:spPr>
              <a:blipFill>
                <a:blip r:embed="rId2"/>
                <a:stretch>
                  <a:fillRect l="-1524" t="-2250" r="-239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C537A1F-F9E0-16CC-829C-9564ABD6F2BF}"/>
              </a:ext>
            </a:extLst>
          </p:cNvPr>
          <p:cNvSpPr>
            <a:spLocks noGrp="1"/>
          </p:cNvSpPr>
          <p:nvPr>
            <p:ph type="title"/>
          </p:nvPr>
        </p:nvSpPr>
        <p:spPr/>
        <p:txBody>
          <a:bodyPr/>
          <a:lstStyle/>
          <a:p>
            <a:r>
              <a:rPr lang="tr-TR"/>
              <a:t>Duyarlılık Soruları</a:t>
            </a:r>
          </a:p>
        </p:txBody>
      </p:sp>
    </p:spTree>
    <p:extLst>
      <p:ext uri="{BB962C8B-B14F-4D97-AF65-F5344CB8AC3E}">
        <p14:creationId xmlns:p14="http://schemas.microsoft.com/office/powerpoint/2010/main" val="1757029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4089050-FFA8-7227-1641-3651E9D10781}"/>
              </a:ext>
            </a:extLst>
          </p:cNvPr>
          <p:cNvSpPr>
            <a:spLocks noGrp="1"/>
          </p:cNvSpPr>
          <p:nvPr>
            <p:ph idx="1"/>
          </p:nvPr>
        </p:nvSpPr>
        <p:spPr/>
        <p:txBody>
          <a:bodyPr/>
          <a:lstStyle/>
          <a:p>
            <a:pPr>
              <a:buFont typeface="Arial" panose="020B0604020202020204" pitchFamily="34" charset="0"/>
              <a:buChar char="•"/>
            </a:pPr>
            <a:r>
              <a:rPr lang="tr-TR" b="1">
                <a:effectLst/>
              </a:rPr>
              <a:t>Bitmiş sandalyelerin fiyatı 100 ₺'ya düşerse, ne olur? </a:t>
            </a:r>
          </a:p>
          <a:p>
            <a:pPr marL="0" indent="0"/>
            <a:r>
              <a:rPr lang="tr-TR">
                <a:effectLst/>
              </a:rPr>
              <a:t>C-Z= 100 - 30y1 = -10 olur. Bu 100 ₺'ya bitmiş sandalye üretmenin mantıklı olmayacağı anlamına gelir ki, çözümün değişmesi gerekir. Optimum tablo C- Z satırı yeni CF değeriyle aşağıdaki gibi olur.</a:t>
            </a:r>
          </a:p>
          <a:p>
            <a:pPr marL="0" indent="0"/>
            <a:endParaRPr lang="tr-TR" b="1"/>
          </a:p>
          <a:p>
            <a:pPr marL="0" indent="0"/>
            <a:endParaRPr lang="tr-TR" b="1"/>
          </a:p>
          <a:p>
            <a:pPr marL="0" indent="0"/>
            <a:endParaRPr lang="tr-TR" b="1"/>
          </a:p>
          <a:p>
            <a:pPr marL="0" indent="0"/>
            <a:endParaRPr lang="tr-TR" b="1"/>
          </a:p>
          <a:p>
            <a:pPr marL="0" indent="0"/>
            <a:endParaRPr lang="tr-TR" b="1"/>
          </a:p>
          <a:p>
            <a:pPr marL="0" indent="0"/>
            <a:endParaRPr lang="tr-TR" b="1"/>
          </a:p>
          <a:p>
            <a:pPr marL="0" indent="0"/>
            <a:r>
              <a:rPr lang="tr-TR">
                <a:effectLst/>
              </a:rPr>
              <a:t>Tabloda TF değişkeninin çözüme girdiği ve CF değişkeninin çıktığı görülmektedir. Optimum çözüm değeri TF=1000 olarak bulunur. </a:t>
            </a:r>
            <a:endParaRPr lang="tr-TR" b="1">
              <a:effectLst/>
            </a:endParaRPr>
          </a:p>
          <a:p>
            <a:pPr marL="0" indent="0"/>
            <a:endParaRPr lang="tr-TR" b="1"/>
          </a:p>
          <a:p>
            <a:pPr marL="0" indent="0"/>
            <a:endParaRPr lang="tr-TR" b="1"/>
          </a:p>
          <a:p>
            <a:endParaRPr lang="tr-TR"/>
          </a:p>
        </p:txBody>
      </p:sp>
      <p:sp>
        <p:nvSpPr>
          <p:cNvPr id="3" name="Başlık 2">
            <a:extLst>
              <a:ext uri="{FF2B5EF4-FFF2-40B4-BE49-F238E27FC236}">
                <a16:creationId xmlns:a16="http://schemas.microsoft.com/office/drawing/2014/main" id="{BA0359EC-B2DF-2443-EA03-CD647723D88A}"/>
              </a:ext>
            </a:extLst>
          </p:cNvPr>
          <p:cNvSpPr>
            <a:spLocks noGrp="1"/>
          </p:cNvSpPr>
          <p:nvPr>
            <p:ph type="title"/>
          </p:nvPr>
        </p:nvSpPr>
        <p:spPr/>
        <p:txBody>
          <a:bodyPr/>
          <a:lstStyle/>
          <a:p>
            <a:r>
              <a:rPr lang="tr-TR"/>
              <a:t>Duyarlılık Soruları</a:t>
            </a:r>
          </a:p>
        </p:txBody>
      </p:sp>
      <p:pic>
        <p:nvPicPr>
          <p:cNvPr id="5" name="Resim 4">
            <a:extLst>
              <a:ext uri="{FF2B5EF4-FFF2-40B4-BE49-F238E27FC236}">
                <a16:creationId xmlns:a16="http://schemas.microsoft.com/office/drawing/2014/main" id="{86618C4D-5E48-2AFE-5000-6E96AF364A72}"/>
              </a:ext>
            </a:extLst>
          </p:cNvPr>
          <p:cNvPicPr>
            <a:picLocks noChangeAspect="1"/>
          </p:cNvPicPr>
          <p:nvPr/>
        </p:nvPicPr>
        <p:blipFill>
          <a:blip r:embed="rId2"/>
          <a:stretch>
            <a:fillRect/>
          </a:stretch>
        </p:blipFill>
        <p:spPr>
          <a:xfrm>
            <a:off x="2262770" y="3501008"/>
            <a:ext cx="4618459" cy="1269705"/>
          </a:xfrm>
          <a:prstGeom prst="rect">
            <a:avLst/>
          </a:prstGeom>
        </p:spPr>
      </p:pic>
    </p:spTree>
    <p:extLst>
      <p:ext uri="{BB962C8B-B14F-4D97-AF65-F5344CB8AC3E}">
        <p14:creationId xmlns:p14="http://schemas.microsoft.com/office/powerpoint/2010/main" val="342321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C71F36B3-8F06-A7BF-4328-1AE4F0E886DF}"/>
              </a:ext>
            </a:extLst>
          </p:cNvPr>
          <p:cNvSpPr>
            <a:spLocks noGrp="1"/>
          </p:cNvSpPr>
          <p:nvPr>
            <p:ph type="title"/>
          </p:nvPr>
        </p:nvSpPr>
        <p:spPr/>
        <p:txBody>
          <a:bodyPr/>
          <a:lstStyle/>
          <a:p>
            <a:r>
              <a:rPr lang="tr-TR"/>
              <a:t>Primal Model-Dual Model</a:t>
            </a:r>
          </a:p>
        </p:txBody>
      </p:sp>
      <p:pic>
        <p:nvPicPr>
          <p:cNvPr id="5" name="Resim 4">
            <a:extLst>
              <a:ext uri="{FF2B5EF4-FFF2-40B4-BE49-F238E27FC236}">
                <a16:creationId xmlns:a16="http://schemas.microsoft.com/office/drawing/2014/main" id="{060519CD-1A03-37D8-BF80-602A218B62C1}"/>
              </a:ext>
            </a:extLst>
          </p:cNvPr>
          <p:cNvPicPr>
            <a:picLocks noChangeAspect="1"/>
          </p:cNvPicPr>
          <p:nvPr/>
        </p:nvPicPr>
        <p:blipFill>
          <a:blip r:embed="rId2"/>
          <a:stretch>
            <a:fillRect/>
          </a:stretch>
        </p:blipFill>
        <p:spPr>
          <a:xfrm>
            <a:off x="395536" y="2492896"/>
            <a:ext cx="4055343" cy="1997294"/>
          </a:xfrm>
          <a:prstGeom prst="rect">
            <a:avLst/>
          </a:prstGeom>
        </p:spPr>
      </p:pic>
      <p:pic>
        <p:nvPicPr>
          <p:cNvPr id="6" name="Resim 5">
            <a:extLst>
              <a:ext uri="{FF2B5EF4-FFF2-40B4-BE49-F238E27FC236}">
                <a16:creationId xmlns:a16="http://schemas.microsoft.com/office/drawing/2014/main" id="{4B3C713B-8FA8-BBFD-BBD4-E71FA65FD948}"/>
              </a:ext>
            </a:extLst>
          </p:cNvPr>
          <p:cNvPicPr>
            <a:picLocks noChangeAspect="1"/>
          </p:cNvPicPr>
          <p:nvPr/>
        </p:nvPicPr>
        <p:blipFill>
          <a:blip r:embed="rId3"/>
          <a:stretch>
            <a:fillRect/>
          </a:stretch>
        </p:blipFill>
        <p:spPr>
          <a:xfrm>
            <a:off x="4634977" y="2459705"/>
            <a:ext cx="4173725" cy="2063675"/>
          </a:xfrm>
          <a:prstGeom prst="rect">
            <a:avLst/>
          </a:prstGeom>
        </p:spPr>
      </p:pic>
    </p:spTree>
    <p:extLst>
      <p:ext uri="{BB962C8B-B14F-4D97-AF65-F5344CB8AC3E}">
        <p14:creationId xmlns:p14="http://schemas.microsoft.com/office/powerpoint/2010/main" val="3274313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5335122-0B6B-7DFF-C9A4-4FDD909191A5}"/>
                  </a:ext>
                </a:extLst>
              </p:cNvPr>
              <p:cNvSpPr>
                <a:spLocks noGrp="1"/>
              </p:cNvSpPr>
              <p:nvPr>
                <p:ph idx="1"/>
              </p:nvPr>
            </p:nvSpPr>
            <p:spPr>
              <a:xfrm>
                <a:off x="395536" y="1268760"/>
                <a:ext cx="8402525" cy="5097710"/>
              </a:xfrm>
            </p:spPr>
            <p:txBody>
              <a:bodyPr>
                <a:normAutofit fontScale="70000" lnSpcReduction="20000"/>
              </a:bodyPr>
              <a:lstStyle/>
              <a:p>
                <a:pPr>
                  <a:buFont typeface="Arial" panose="020B0604020202020204" pitchFamily="34" charset="0"/>
                  <a:buChar char="•"/>
                </a:pPr>
                <a:r>
                  <a:rPr lang="tr-TR" b="1">
                    <a:effectLst/>
                  </a:rPr>
                  <a:t>Ahşap arzı 45000 olarak değişirse kâr nasıl değişir? </a:t>
                </a:r>
              </a:p>
              <a:p>
                <a:pPr marL="0" indent="0"/>
                <a:r>
                  <a:rPr lang="tr-TR">
                    <a:effectLst/>
                  </a:rPr>
                  <a:t>Kereste kısıtının gölge fiyatı y1=11/3 ₺'dır. Kereste arzı 5000 arttığına göre, 11/3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5000 = 18.333 ₺ artacağı anlamına gelir. Yeni bir çözüm gerekmemektedir. </a:t>
                </a:r>
              </a:p>
              <a:p>
                <a:pPr marL="0" indent="0"/>
                <a:endParaRPr lang="tr-TR"/>
              </a:p>
              <a:p>
                <a:pPr marL="285750" indent="-285750">
                  <a:buFont typeface="Arial" panose="020B0604020202020204" pitchFamily="34" charset="0"/>
                  <a:buChar char="•"/>
                </a:pPr>
                <a:r>
                  <a:rPr lang="tr-TR" altLang="en-US" b="1"/>
                  <a:t>Ek bir marangoz için ne kadar ödemeye razı olursunuz? </a:t>
                </a:r>
              </a:p>
              <a:p>
                <a:pPr marL="0" indent="0"/>
                <a:r>
                  <a:rPr lang="tr-TR">
                    <a:effectLst/>
                  </a:rPr>
                  <a:t>Nitelikli emeğin bizim için hiçbir değeri yoktur (y2=0). Sahip olduğumuz emeği kullanmıyoruz. Bu nedenle, ek işçilerin bir katma değeri yoktur. </a:t>
                </a:r>
              </a:p>
              <a:p>
                <a:pPr marL="0" indent="0"/>
                <a:endParaRPr lang="tr-TR" altLang="en-US"/>
              </a:p>
              <a:p>
                <a:pPr marL="285750" indent="-285750">
                  <a:buFont typeface="Arial" panose="020B0604020202020204" pitchFamily="34" charset="0"/>
                  <a:buChar char="•"/>
                </a:pPr>
                <a:r>
                  <a:rPr lang="tr-TR" altLang="en-US" b="1"/>
                  <a:t>Endüstriyel düzenlemelerin bitirme sürecini karmaşık hale getirdiğini ve bitmemiş bir ürünü bitmiş bir ürüne dönüştürmek için sandalye veya masa başına fazladan bir saat sürdüğünü varsayalım. Bu planlarınızı nasıl değiştirirdi?</a:t>
                </a:r>
              </a:p>
              <a:p>
                <a:pPr marL="285750" indent="-285750">
                  <a:buFont typeface="Arial" panose="020B0604020202020204" pitchFamily="34" charset="0"/>
                  <a:buChar char="•"/>
                </a:pPr>
                <a:endParaRPr lang="tr-TR" altLang="en-US" b="1"/>
              </a:p>
              <a:p>
                <a:pPr marL="0" indent="0"/>
                <a:r>
                  <a:rPr lang="tr-TR">
                    <a:effectLst/>
                  </a:rPr>
                  <a:t>Kısıt katsayılarımızı aşağıdaki gibi değiştirecektir. </a:t>
                </a:r>
              </a:p>
              <a:p>
                <a:pPr marL="0" indent="0"/>
                <a:endParaRPr lang="tr-TR">
                  <a:effectLst/>
                </a:endParaRPr>
              </a:p>
              <a:p>
                <a:pPr marL="0" indent="0"/>
                <a14:m>
                  <m:oMath xmlns:m="http://schemas.openxmlformats.org/officeDocument/2006/math">
                    <m:r>
                      <a:rPr lang="tr-TR" altLang="en-US" b="0" i="1" smtClean="0">
                        <a:latin typeface="Cambria Math" panose="02040503050406030204" pitchFamily="18" charset="0"/>
                      </a:rPr>
                      <m:t>𝐴</m:t>
                    </m:r>
                    <m:r>
                      <a:rPr lang="tr-TR" altLang="en-US" b="0" i="1" smtClean="0">
                        <a:latin typeface="Cambria Math" panose="02040503050406030204" pitchFamily="18" charset="0"/>
                      </a:rPr>
                      <m:t>=</m:t>
                    </m:r>
                    <m:d>
                      <m:dPr>
                        <m:begChr m:val="["/>
                        <m:endChr m:val="]"/>
                        <m:ctrlPr>
                          <a:rPr lang="tr-TR" altLang="en-US" i="1" smtClean="0">
                            <a:latin typeface="Cambria Math" panose="02040503050406030204" pitchFamily="18" charset="0"/>
                          </a:rPr>
                        </m:ctrlPr>
                      </m:dPr>
                      <m:e>
                        <m:m>
                          <m:mPr>
                            <m:mcs>
                              <m:mc>
                                <m:mcPr>
                                  <m:count m:val="2"/>
                                  <m:mcJc m:val="center"/>
                                </m:mcPr>
                              </m:mc>
                            </m:mcs>
                            <m:ctrlPr>
                              <a:rPr lang="tr-TR" altLang="en-US" i="1" smtClean="0">
                                <a:latin typeface="Cambria Math" panose="02040503050406030204" pitchFamily="18" charset="0"/>
                              </a:rPr>
                            </m:ctrlPr>
                          </m:mPr>
                          <m:mr>
                            <m:e>
                              <m:r>
                                <m:rPr>
                                  <m:brk m:alnAt="7"/>
                                </m:rPr>
                                <a:rPr lang="tr-TR" altLang="en-US" b="0" i="1" smtClean="0">
                                  <a:latin typeface="Cambria Math" panose="02040503050406030204" pitchFamily="18" charset="0"/>
                                </a:rPr>
                                <m:t>4</m:t>
                              </m:r>
                              <m:r>
                                <a:rPr lang="tr-TR" altLang="en-US" b="0" i="1" smtClean="0">
                                  <a:latin typeface="Cambria Math" panose="02040503050406030204" pitchFamily="18" charset="0"/>
                                </a:rPr>
                                <m:t>0</m:t>
                              </m:r>
                            </m:e>
                            <m:e>
                              <m:r>
                                <a:rPr lang="tr-TR" altLang="en-US" b="0" i="1" smtClean="0">
                                  <a:latin typeface="Cambria Math" panose="02040503050406030204" pitchFamily="18" charset="0"/>
                                </a:rPr>
                                <m:t>40</m:t>
                              </m:r>
                            </m:e>
                          </m:mr>
                          <m:mr>
                            <m:e>
                              <m:r>
                                <a:rPr lang="tr-TR" altLang="en-US" b="0" i="1" smtClean="0">
                                  <a:latin typeface="Cambria Math" panose="02040503050406030204" pitchFamily="18" charset="0"/>
                                </a:rPr>
                                <m:t>2</m:t>
                              </m:r>
                            </m:e>
                            <m:e>
                              <m:r>
                                <a:rPr lang="tr-TR" altLang="en-US" b="0" i="1" smtClean="0">
                                  <a:latin typeface="Cambria Math" panose="02040503050406030204" pitchFamily="18" charset="0"/>
                                </a:rPr>
                                <m:t>6</m:t>
                              </m:r>
                            </m:e>
                          </m:mr>
                        </m:m>
                        <m:r>
                          <a:rPr lang="tr-TR" altLang="en-US" b="0" i="1" smtClean="0">
                            <a:latin typeface="Cambria Math" panose="02040503050406030204" pitchFamily="18" charset="0"/>
                          </a:rPr>
                          <m:t>   </m:t>
                        </m:r>
                        <m:m>
                          <m:mPr>
                            <m:mcs>
                              <m:mc>
                                <m:mcPr>
                                  <m:count m:val="2"/>
                                  <m:mcJc m:val="center"/>
                                </m:mcPr>
                              </m:mc>
                            </m:mcs>
                            <m:ctrlPr>
                              <a:rPr lang="tr-TR" altLang="en-US" i="1">
                                <a:latin typeface="Cambria Math" panose="02040503050406030204" pitchFamily="18" charset="0"/>
                              </a:rPr>
                            </m:ctrlPr>
                          </m:mPr>
                          <m:mr>
                            <m:e>
                              <m:r>
                                <m:rPr>
                                  <m:brk m:alnAt="7"/>
                                </m:rPr>
                                <a:rPr lang="tr-TR" altLang="en-US" b="0" i="1" smtClean="0">
                                  <a:latin typeface="Cambria Math" panose="02040503050406030204" pitchFamily="18" charset="0"/>
                                </a:rPr>
                                <m:t>3</m:t>
                              </m:r>
                              <m:r>
                                <a:rPr lang="tr-TR" altLang="en-US" b="0" i="1" smtClean="0">
                                  <a:latin typeface="Cambria Math" panose="02040503050406030204" pitchFamily="18" charset="0"/>
                                </a:rPr>
                                <m:t>0</m:t>
                              </m:r>
                            </m:e>
                            <m:e>
                              <m:r>
                                <a:rPr lang="tr-TR" altLang="en-US" b="0" i="1" smtClean="0">
                                  <a:latin typeface="Cambria Math" panose="02040503050406030204" pitchFamily="18" charset="0"/>
                                </a:rPr>
                                <m:t>30</m:t>
                              </m:r>
                            </m:e>
                          </m:mr>
                          <m:mr>
                            <m:e>
                              <m:r>
                                <a:rPr lang="tr-TR" altLang="en-US" b="0" i="1" smtClean="0">
                                  <a:latin typeface="Cambria Math" panose="02040503050406030204" pitchFamily="18" charset="0"/>
                                </a:rPr>
                                <m:t>2</m:t>
                              </m:r>
                            </m:e>
                            <m:e>
                              <m:r>
                                <a:rPr lang="tr-TR" altLang="en-US" b="0" i="1" smtClean="0">
                                  <a:latin typeface="Cambria Math" panose="02040503050406030204" pitchFamily="18" charset="0"/>
                                </a:rPr>
                                <m:t>5</m:t>
                              </m:r>
                            </m:e>
                          </m:mr>
                        </m:m>
                      </m:e>
                    </m:d>
                  </m:oMath>
                </a14:m>
                <a:endParaRPr lang="tr-TR" altLang="en-US"/>
              </a:p>
              <a:p>
                <a:pPr marL="0" indent="0"/>
                <a:endParaRPr lang="tr-TR" altLang="en-US"/>
              </a:p>
              <a:p>
                <a:pPr marL="0" indent="0"/>
                <a14:m>
                  <m:oMath xmlns:m="http://schemas.openxmlformats.org/officeDocument/2006/math">
                    <m:sSup>
                      <m:sSupPr>
                        <m:ctrlPr>
                          <a:rPr lang="tr-TR" altLang="en-US" i="1" smtClean="0">
                            <a:latin typeface="Cambria Math" panose="02040503050406030204" pitchFamily="18" charset="0"/>
                          </a:rPr>
                        </m:ctrlPr>
                      </m:sSupPr>
                      <m:e>
                        <m:r>
                          <a:rPr lang="tr-TR" altLang="en-US" b="0" i="1" smtClean="0">
                            <a:latin typeface="Cambria Math" panose="02040503050406030204" pitchFamily="18" charset="0"/>
                          </a:rPr>
                          <m:t>𝐴</m:t>
                        </m:r>
                      </m:e>
                      <m:sup>
                        <m:r>
                          <a:rPr lang="tr-TR" altLang="en-US" b="0" i="1" smtClean="0">
                            <a:latin typeface="Cambria Math" panose="02040503050406030204" pitchFamily="18" charset="0"/>
                          </a:rPr>
                          <m:t>′</m:t>
                        </m:r>
                      </m:sup>
                    </m:sSup>
                    <m:r>
                      <a:rPr lang="tr-TR" altLang="en-US" b="0" i="1" smtClean="0">
                        <a:latin typeface="Cambria Math" panose="02040503050406030204" pitchFamily="18" charset="0"/>
                      </a:rPr>
                      <m:t>=</m:t>
                    </m:r>
                    <m:sSup>
                      <m:sSupPr>
                        <m:ctrlPr>
                          <a:rPr lang="tr-TR" altLang="en-US" b="0" i="1" smtClean="0">
                            <a:latin typeface="Cambria Math" panose="02040503050406030204" pitchFamily="18" charset="0"/>
                          </a:rPr>
                        </m:ctrlPr>
                      </m:sSupPr>
                      <m:e>
                        <m:r>
                          <a:rPr lang="tr-TR" altLang="en-US" b="0" i="1" smtClean="0">
                            <a:latin typeface="Cambria Math" panose="02040503050406030204" pitchFamily="18" charset="0"/>
                          </a:rPr>
                          <m:t>𝐵</m:t>
                        </m:r>
                      </m:e>
                      <m:sup>
                        <m:r>
                          <a:rPr lang="tr-TR" altLang="en-US" b="0" i="1" smtClean="0">
                            <a:latin typeface="Cambria Math" panose="02040503050406030204" pitchFamily="18" charset="0"/>
                          </a:rPr>
                          <m:t>−1</m:t>
                        </m:r>
                      </m:sup>
                    </m:sSup>
                    <m:r>
                      <a:rPr lang="tr-TR" altLang="en-US" b="0" i="1" smtClean="0">
                        <a:latin typeface="Cambria Math" panose="02040503050406030204" pitchFamily="18" charset="0"/>
                        <a:ea typeface="Cambria Math" panose="02040503050406030204" pitchFamily="18" charset="0"/>
                      </a:rPr>
                      <m:t>×</m:t>
                    </m:r>
                    <m:r>
                      <a:rPr lang="tr-TR" altLang="en-US" b="0" i="1" smtClean="0">
                        <a:latin typeface="Cambria Math" panose="02040503050406030204" pitchFamily="18" charset="0"/>
                        <a:ea typeface="Cambria Math" panose="02040503050406030204" pitchFamily="18" charset="0"/>
                      </a:rPr>
                      <m:t>𝐴</m:t>
                    </m:r>
                  </m:oMath>
                </a14:m>
                <a:endParaRPr lang="tr-TR" altLang="en-US"/>
              </a:p>
              <a:p>
                <a:pPr marL="0" indent="0"/>
                <a:endParaRPr lang="tr-TR" altLang="en-US"/>
              </a:p>
              <a:p>
                <a:pPr marL="0" indent="0" algn="ctr"/>
                <a14:m>
                  <m:oMath xmlns:m="http://schemas.openxmlformats.org/officeDocument/2006/math">
                    <m:sSup>
                      <m:sSupPr>
                        <m:ctrlPr>
                          <a:rPr lang="tr-TR" altLang="en-US" i="1" smtClean="0">
                            <a:latin typeface="Cambria Math" panose="02040503050406030204" pitchFamily="18" charset="0"/>
                          </a:rPr>
                        </m:ctrlPr>
                      </m:sSupPr>
                      <m:e>
                        <m:r>
                          <a:rPr lang="tr-TR" altLang="en-US" b="0" i="1" smtClean="0">
                            <a:latin typeface="Cambria Math" panose="02040503050406030204" pitchFamily="18" charset="0"/>
                          </a:rPr>
                          <m:t>𝐴</m:t>
                        </m:r>
                      </m:e>
                      <m:sup>
                        <m:r>
                          <a:rPr lang="tr-TR" altLang="en-US" b="0" i="1" smtClean="0">
                            <a:latin typeface="Cambria Math" panose="02040503050406030204" pitchFamily="18" charset="0"/>
                          </a:rPr>
                          <m:t>′</m:t>
                        </m:r>
                      </m:sup>
                    </m:sSup>
                    <m:r>
                      <a:rPr lang="tr-TR" altLang="en-US" b="0" i="1" smtClean="0">
                        <a:latin typeface="Cambria Math" panose="02040503050406030204" pitchFamily="18" charset="0"/>
                      </a:rPr>
                      <m:t>=</m:t>
                    </m:r>
                    <m:d>
                      <m:dPr>
                        <m:begChr m:val="["/>
                        <m:endChr m:val="]"/>
                        <m:ctrlPr>
                          <a:rPr lang="tr-TR" altLang="en-US" b="0" i="1" smtClean="0">
                            <a:latin typeface="Cambria Math" panose="02040503050406030204" pitchFamily="18" charset="0"/>
                          </a:rPr>
                        </m:ctrlPr>
                      </m:dPr>
                      <m:e>
                        <m:m>
                          <m:mPr>
                            <m:mcs>
                              <m:mc>
                                <m:mcPr>
                                  <m:count m:val="2"/>
                                  <m:mcJc m:val="center"/>
                                </m:mcPr>
                              </m:mc>
                            </m:mcs>
                            <m:ctrlPr>
                              <a:rPr lang="tr-TR" altLang="en-US" b="0" i="1" smtClean="0">
                                <a:latin typeface="Cambria Math" panose="02040503050406030204" pitchFamily="18" charset="0"/>
                              </a:rPr>
                            </m:ctrlPr>
                          </m:mPr>
                          <m:mr>
                            <m:e>
                              <m:r>
                                <m:rPr>
                                  <m:brk m:alnAt="7"/>
                                </m:rPr>
                                <a:rPr lang="tr-TR" altLang="en-US" b="0" i="1" smtClean="0">
                                  <a:latin typeface="Cambria Math" panose="02040503050406030204" pitchFamily="18" charset="0"/>
                                </a:rPr>
                                <m:t>.</m:t>
                              </m:r>
                              <m:r>
                                <a:rPr lang="tr-TR" altLang="en-US" b="0" i="1" smtClean="0">
                                  <a:latin typeface="Cambria Math" panose="02040503050406030204" pitchFamily="18" charset="0"/>
                                </a:rPr>
                                <m:t>03</m:t>
                              </m:r>
                            </m:e>
                            <m:e>
                              <m:r>
                                <a:rPr lang="tr-TR" altLang="en-US" b="0" i="1" smtClean="0">
                                  <a:latin typeface="Cambria Math" panose="02040503050406030204" pitchFamily="18" charset="0"/>
                                </a:rPr>
                                <m:t>0</m:t>
                              </m:r>
                            </m:e>
                          </m:mr>
                          <m:mr>
                            <m:e>
                              <m:r>
                                <a:rPr lang="tr-TR" altLang="en-US" b="0" i="1" smtClean="0">
                                  <a:latin typeface="Cambria Math" panose="02040503050406030204" pitchFamily="18" charset="0"/>
                                </a:rPr>
                                <m:t>−.13</m:t>
                              </m:r>
                            </m:e>
                            <m:e>
                              <m:r>
                                <a:rPr lang="tr-TR" altLang="en-US" b="0" i="1" smtClean="0">
                                  <a:latin typeface="Cambria Math" panose="02040503050406030204" pitchFamily="18" charset="0"/>
                                </a:rPr>
                                <m:t>1</m:t>
                              </m:r>
                            </m:e>
                          </m:mr>
                        </m:m>
                      </m:e>
                    </m:d>
                    <m:r>
                      <a:rPr lang="tr-TR" altLang="en-US" b="0" i="1" smtClean="0">
                        <a:latin typeface="Cambria Math" panose="02040503050406030204" pitchFamily="18" charset="0"/>
                        <a:ea typeface="Cambria Math" panose="02040503050406030204" pitchFamily="18" charset="0"/>
                      </a:rPr>
                      <m:t>×</m:t>
                    </m:r>
                    <m:d>
                      <m:dPr>
                        <m:begChr m:val="["/>
                        <m:endChr m:val="]"/>
                        <m:ctrlPr>
                          <a:rPr lang="tr-TR" altLang="en-US" i="1">
                            <a:latin typeface="Cambria Math" panose="02040503050406030204" pitchFamily="18" charset="0"/>
                          </a:rPr>
                        </m:ctrlPr>
                      </m:dPr>
                      <m:e>
                        <m:m>
                          <m:mPr>
                            <m:mcs>
                              <m:mc>
                                <m:mcPr>
                                  <m:count m:val="2"/>
                                  <m:mcJc m:val="center"/>
                                </m:mcPr>
                              </m:mc>
                            </m:mcs>
                            <m:ctrlPr>
                              <a:rPr lang="tr-TR" altLang="en-US" i="1">
                                <a:latin typeface="Cambria Math" panose="02040503050406030204" pitchFamily="18" charset="0"/>
                              </a:rPr>
                            </m:ctrlPr>
                          </m:mPr>
                          <m:mr>
                            <m:e>
                              <m:r>
                                <m:rPr>
                                  <m:brk m:alnAt="7"/>
                                </m:rPr>
                                <a:rPr lang="tr-TR" altLang="en-US">
                                  <a:latin typeface="Cambria Math" panose="02040503050406030204" pitchFamily="18" charset="0"/>
                                </a:rPr>
                                <m:t>4</m:t>
                              </m:r>
                              <m:r>
                                <a:rPr lang="tr-TR" altLang="en-US">
                                  <a:latin typeface="Cambria Math" panose="02040503050406030204" pitchFamily="18" charset="0"/>
                                </a:rPr>
                                <m:t>0</m:t>
                              </m:r>
                            </m:e>
                            <m:e>
                              <m:r>
                                <a:rPr lang="tr-TR" altLang="en-US">
                                  <a:latin typeface="Cambria Math" panose="02040503050406030204" pitchFamily="18" charset="0"/>
                                </a:rPr>
                                <m:t>40</m:t>
                              </m:r>
                            </m:e>
                          </m:mr>
                          <m:mr>
                            <m:e>
                              <m:r>
                                <a:rPr lang="tr-TR" altLang="en-US">
                                  <a:latin typeface="Cambria Math" panose="02040503050406030204" pitchFamily="18" charset="0"/>
                                </a:rPr>
                                <m:t>2</m:t>
                              </m:r>
                            </m:e>
                            <m:e>
                              <m:r>
                                <a:rPr lang="tr-TR" altLang="en-US">
                                  <a:latin typeface="Cambria Math" panose="02040503050406030204" pitchFamily="18" charset="0"/>
                                </a:rPr>
                                <m:t>6</m:t>
                              </m:r>
                            </m:e>
                          </m:mr>
                        </m:m>
                        <m:r>
                          <a:rPr lang="tr-TR" altLang="en-US">
                            <a:latin typeface="Cambria Math" panose="02040503050406030204" pitchFamily="18" charset="0"/>
                          </a:rPr>
                          <m:t>   </m:t>
                        </m:r>
                        <m:m>
                          <m:mPr>
                            <m:mcs>
                              <m:mc>
                                <m:mcPr>
                                  <m:count m:val="2"/>
                                  <m:mcJc m:val="center"/>
                                </m:mcPr>
                              </m:mc>
                            </m:mcs>
                            <m:ctrlPr>
                              <a:rPr lang="tr-TR" altLang="en-US" i="1">
                                <a:latin typeface="Cambria Math" panose="02040503050406030204" pitchFamily="18" charset="0"/>
                              </a:rPr>
                            </m:ctrlPr>
                          </m:mPr>
                          <m:mr>
                            <m:e>
                              <m:r>
                                <m:rPr>
                                  <m:brk m:alnAt="7"/>
                                </m:rPr>
                                <a:rPr lang="tr-TR" altLang="en-US">
                                  <a:latin typeface="Cambria Math" panose="02040503050406030204" pitchFamily="18" charset="0"/>
                                </a:rPr>
                                <m:t>3</m:t>
                              </m:r>
                              <m:r>
                                <a:rPr lang="tr-TR" altLang="en-US">
                                  <a:latin typeface="Cambria Math" panose="02040503050406030204" pitchFamily="18" charset="0"/>
                                </a:rPr>
                                <m:t>0</m:t>
                              </m:r>
                            </m:e>
                            <m:e>
                              <m:r>
                                <a:rPr lang="tr-TR" altLang="en-US">
                                  <a:latin typeface="Cambria Math" panose="02040503050406030204" pitchFamily="18" charset="0"/>
                                </a:rPr>
                                <m:t>30</m:t>
                              </m:r>
                            </m:e>
                          </m:mr>
                          <m:mr>
                            <m:e>
                              <m:r>
                                <a:rPr lang="tr-TR" altLang="en-US">
                                  <a:latin typeface="Cambria Math" panose="02040503050406030204" pitchFamily="18" charset="0"/>
                                </a:rPr>
                                <m:t>2</m:t>
                              </m:r>
                            </m:e>
                            <m:e>
                              <m:r>
                                <a:rPr lang="tr-TR" altLang="en-US">
                                  <a:latin typeface="Cambria Math" panose="02040503050406030204" pitchFamily="18" charset="0"/>
                                </a:rPr>
                                <m:t>5</m:t>
                              </m:r>
                            </m:e>
                          </m:mr>
                        </m:m>
                      </m:e>
                    </m:d>
                  </m:oMath>
                </a14:m>
                <a:r>
                  <a:rPr lang="tr-TR" altLang="en-US"/>
                  <a:t>= </a:t>
                </a:r>
                <a14:m>
                  <m:oMath xmlns:m="http://schemas.openxmlformats.org/officeDocument/2006/math">
                    <m:d>
                      <m:dPr>
                        <m:begChr m:val="["/>
                        <m:endChr m:val="]"/>
                        <m:ctrlPr>
                          <a:rPr lang="tr-TR" altLang="en-US" i="1">
                            <a:latin typeface="Cambria Math" panose="02040503050406030204" pitchFamily="18" charset="0"/>
                          </a:rPr>
                        </m:ctrlPr>
                      </m:dPr>
                      <m:e>
                        <m:m>
                          <m:mPr>
                            <m:mcs>
                              <m:mc>
                                <m:mcPr>
                                  <m:count m:val="2"/>
                                  <m:mcJc m:val="center"/>
                                </m:mcPr>
                              </m:mc>
                            </m:mcs>
                            <m:ctrlPr>
                              <a:rPr lang="tr-TR" altLang="en-US" i="1">
                                <a:latin typeface="Cambria Math" panose="02040503050406030204" pitchFamily="18" charset="0"/>
                              </a:rPr>
                            </m:ctrlPr>
                          </m:mPr>
                          <m:mr>
                            <m:e>
                              <m:r>
                                <a:rPr lang="tr-TR" altLang="en-US" b="0" i="1" smtClean="0">
                                  <a:latin typeface="Cambria Math" panose="02040503050406030204" pitchFamily="18" charset="0"/>
                                </a:rPr>
                                <m:t>1.333</m:t>
                              </m:r>
                            </m:e>
                            <m:e>
                              <m:r>
                                <a:rPr lang="tr-TR" altLang="en-US" b="0" i="1" smtClean="0">
                                  <a:latin typeface="Cambria Math" panose="02040503050406030204" pitchFamily="18" charset="0"/>
                                </a:rPr>
                                <m:t>1.333</m:t>
                              </m:r>
                            </m:e>
                          </m:mr>
                          <m:mr>
                            <m:e>
                              <m:r>
                                <a:rPr lang="tr-TR" altLang="en-US" b="0" i="1" smtClean="0">
                                  <a:latin typeface="Cambria Math" panose="02040503050406030204" pitchFamily="18" charset="0"/>
                                </a:rPr>
                                <m:t>−3.33</m:t>
                              </m:r>
                            </m:e>
                            <m:e>
                              <m:r>
                                <a:rPr lang="tr-TR" altLang="en-US" b="0" i="1" smtClean="0">
                                  <a:latin typeface="Cambria Math" panose="02040503050406030204" pitchFamily="18" charset="0"/>
                                </a:rPr>
                                <m:t>.6667</m:t>
                              </m:r>
                            </m:e>
                          </m:mr>
                        </m:m>
                        <m:r>
                          <a:rPr lang="tr-TR" altLang="en-US">
                            <a:latin typeface="Cambria Math" panose="02040503050406030204" pitchFamily="18" charset="0"/>
                          </a:rPr>
                          <m:t>   </m:t>
                        </m:r>
                        <m:m>
                          <m:mPr>
                            <m:mcs>
                              <m:mc>
                                <m:mcPr>
                                  <m:count m:val="2"/>
                                  <m:mcJc m:val="center"/>
                                </m:mcPr>
                              </m:mc>
                            </m:mcs>
                            <m:ctrlPr>
                              <a:rPr lang="tr-TR" altLang="en-US" i="1">
                                <a:latin typeface="Cambria Math" panose="02040503050406030204" pitchFamily="18" charset="0"/>
                              </a:rPr>
                            </m:ctrlPr>
                          </m:mPr>
                          <m:mr>
                            <m:e>
                              <m:r>
                                <m:rPr>
                                  <m:brk m:alnAt="7"/>
                                </m:rPr>
                                <a:rPr lang="tr-TR" altLang="en-US" b="0" i="1" smtClean="0">
                                  <a:latin typeface="Cambria Math" panose="02040503050406030204" pitchFamily="18" charset="0"/>
                                </a:rPr>
                                <m:t>1</m:t>
                              </m:r>
                            </m:e>
                            <m:e>
                              <m:r>
                                <a:rPr lang="tr-TR" altLang="en-US" b="0" i="1" smtClean="0">
                                  <a:latin typeface="Cambria Math" panose="02040503050406030204" pitchFamily="18" charset="0"/>
                                </a:rPr>
                                <m:t>1</m:t>
                              </m:r>
                            </m:e>
                          </m:mr>
                          <m:mr>
                            <m:e>
                              <m:r>
                                <a:rPr lang="tr-TR" altLang="en-US" b="0" i="1" smtClean="0">
                                  <a:latin typeface="Cambria Math" panose="02040503050406030204" pitchFamily="18" charset="0"/>
                                </a:rPr>
                                <m:t>−2</m:t>
                              </m:r>
                            </m:e>
                            <m:e>
                              <m:r>
                                <a:rPr lang="tr-TR" altLang="en-US" b="0" i="1" smtClean="0">
                                  <a:latin typeface="Cambria Math" panose="02040503050406030204" pitchFamily="18" charset="0"/>
                                </a:rPr>
                                <m:t>1</m:t>
                              </m:r>
                            </m:e>
                          </m:mr>
                        </m:m>
                      </m:e>
                    </m:d>
                  </m:oMath>
                </a14:m>
                <a:endParaRPr lang="tr-TR" altLang="en-US"/>
              </a:p>
            </p:txBody>
          </p:sp>
        </mc:Choice>
        <mc:Fallback xmlns="">
          <p:sp>
            <p:nvSpPr>
              <p:cNvPr id="2" name="İçerik Yer Tutucusu 1">
                <a:extLst>
                  <a:ext uri="{FF2B5EF4-FFF2-40B4-BE49-F238E27FC236}">
                    <a16:creationId xmlns:a16="http://schemas.microsoft.com/office/drawing/2014/main" id="{85335122-0B6B-7DFF-C9A4-4FDD909191A5}"/>
                  </a:ext>
                </a:extLst>
              </p:cNvPr>
              <p:cNvSpPr>
                <a:spLocks noGrp="1" noRot="1" noChangeAspect="1" noMove="1" noResize="1" noEditPoints="1" noAdjustHandles="1" noChangeArrowheads="1" noChangeShapeType="1" noTextEdit="1"/>
              </p:cNvSpPr>
              <p:nvPr>
                <p:ph idx="1"/>
              </p:nvPr>
            </p:nvSpPr>
            <p:spPr>
              <a:xfrm>
                <a:off x="395536" y="1268760"/>
                <a:ext cx="8402525" cy="5097710"/>
              </a:xfrm>
              <a:blipFill>
                <a:blip r:embed="rId2"/>
                <a:stretch>
                  <a:fillRect l="-871" t="-1435" r="-145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8FD13D0-7A67-E4A5-B0B3-639F5E3FB22B}"/>
              </a:ext>
            </a:extLst>
          </p:cNvPr>
          <p:cNvSpPr>
            <a:spLocks noGrp="1"/>
          </p:cNvSpPr>
          <p:nvPr>
            <p:ph type="title"/>
          </p:nvPr>
        </p:nvSpPr>
        <p:spPr/>
        <p:txBody>
          <a:bodyPr/>
          <a:lstStyle/>
          <a:p>
            <a:r>
              <a:rPr lang="tr-TR"/>
              <a:t>Duyarlılık Soruları</a:t>
            </a:r>
          </a:p>
        </p:txBody>
      </p:sp>
    </p:spTree>
    <p:extLst>
      <p:ext uri="{BB962C8B-B14F-4D97-AF65-F5344CB8AC3E}">
        <p14:creationId xmlns:p14="http://schemas.microsoft.com/office/powerpoint/2010/main" val="2612049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58492A7-77EA-9F8F-3C6F-8DF21A4C3D1B}"/>
              </a:ext>
            </a:extLst>
          </p:cNvPr>
          <p:cNvSpPr>
            <a:spLocks noGrp="1"/>
          </p:cNvSpPr>
          <p:nvPr>
            <p:ph type="title"/>
          </p:nvPr>
        </p:nvSpPr>
        <p:spPr/>
        <p:txBody>
          <a:bodyPr/>
          <a:lstStyle/>
          <a:p>
            <a:r>
              <a:rPr lang="tr-TR"/>
              <a:t>Duyarlılık Soruları</a:t>
            </a:r>
          </a:p>
        </p:txBody>
      </p:sp>
      <p:pic>
        <p:nvPicPr>
          <p:cNvPr id="5" name="Resim 4">
            <a:extLst>
              <a:ext uri="{FF2B5EF4-FFF2-40B4-BE49-F238E27FC236}">
                <a16:creationId xmlns:a16="http://schemas.microsoft.com/office/drawing/2014/main" id="{0A011A9A-8904-C439-A4BF-25D35F72DB60}"/>
              </a:ext>
            </a:extLst>
          </p:cNvPr>
          <p:cNvPicPr>
            <a:picLocks noChangeAspect="1"/>
          </p:cNvPicPr>
          <p:nvPr/>
        </p:nvPicPr>
        <p:blipFill>
          <a:blip r:embed="rId2"/>
          <a:stretch>
            <a:fillRect/>
          </a:stretch>
        </p:blipFill>
        <p:spPr>
          <a:xfrm>
            <a:off x="1637674" y="971299"/>
            <a:ext cx="5868652" cy="3323465"/>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79F5AE7A-6FAE-A45C-1C71-BC5A1B8FBF4D}"/>
                  </a:ext>
                </a:extLst>
              </p:cNvPr>
              <p:cNvSpPr txBox="1"/>
              <p:nvPr/>
            </p:nvSpPr>
            <p:spPr>
              <a:xfrm>
                <a:off x="827584" y="4498420"/>
                <a:ext cx="7848872" cy="323165"/>
              </a:xfrm>
              <a:prstGeom prst="rect">
                <a:avLst/>
              </a:prstGeom>
              <a:noFill/>
            </p:spPr>
            <p:txBody>
              <a:bodyPr wrap="square">
                <a:spAutoFit/>
              </a:bodyPr>
              <a:lstStyle/>
              <a:p>
                <a:r>
                  <a:rPr lang="tr-TR" altLang="en-US" sz="1500" i="1" dirty="0">
                    <a:solidFill>
                      <a:schemeClr val="tx1">
                        <a:lumMod val="65000"/>
                        <a:lumOff val="35000"/>
                      </a:schemeClr>
                    </a:solidFill>
                    <a:latin typeface="+mj-lt"/>
                    <a:ea typeface="맑은 고딕" pitchFamily="50" charset="-127"/>
                  </a:rPr>
                  <a:t>Sonuç; TF</a:t>
                </a:r>
                <a14:m>
                  <m:oMath xmlns:m="http://schemas.openxmlformats.org/officeDocument/2006/math">
                    <m:r>
                      <a:rPr lang="tr-TR" altLang="en-US" sz="1500" i="1">
                        <a:solidFill>
                          <a:schemeClr val="tx1">
                            <a:lumMod val="65000"/>
                            <a:lumOff val="35000"/>
                          </a:schemeClr>
                        </a:solidFill>
                        <a:latin typeface="Cambria Math" panose="02040503050406030204" pitchFamily="18" charset="0"/>
                        <a:ea typeface="맑은 고딕" pitchFamily="50" charset="-127"/>
                      </a:rPr>
                      <m:t>≅</m:t>
                    </m:r>
                  </m:oMath>
                </a14:m>
                <a:r>
                  <a:rPr lang="tr-TR" altLang="en-US" sz="1500" i="1" dirty="0">
                    <a:solidFill>
                      <a:schemeClr val="tx1">
                        <a:lumMod val="65000"/>
                        <a:lumOff val="35000"/>
                      </a:schemeClr>
                    </a:solidFill>
                    <a:latin typeface="+mj-lt"/>
                    <a:ea typeface="맑은 고딕" pitchFamily="50" charset="-127"/>
                  </a:rPr>
                  <a:t>1000, CF </a:t>
                </a:r>
                <a14:m>
                  <m:oMath xmlns:m="http://schemas.openxmlformats.org/officeDocument/2006/math">
                    <m:r>
                      <a:rPr lang="tr-TR" altLang="en-US" sz="1500" i="1">
                        <a:solidFill>
                          <a:schemeClr val="tx1">
                            <a:lumMod val="65000"/>
                            <a:lumOff val="35000"/>
                          </a:schemeClr>
                        </a:solidFill>
                        <a:latin typeface="Cambria Math" panose="02040503050406030204" pitchFamily="18" charset="0"/>
                        <a:ea typeface="맑은 고딕" pitchFamily="50" charset="-127"/>
                      </a:rPr>
                      <m:t>≅ </m:t>
                    </m:r>
                  </m:oMath>
                </a14:m>
                <a:r>
                  <a:rPr lang="tr-TR" altLang="en-US" sz="1500" i="1" dirty="0">
                    <a:solidFill>
                      <a:schemeClr val="tx1">
                        <a:lumMod val="65000"/>
                        <a:lumOff val="35000"/>
                      </a:schemeClr>
                    </a:solidFill>
                    <a:latin typeface="+mj-lt"/>
                    <a:ea typeface="맑은 고딕" pitchFamily="50" charset="-127"/>
                  </a:rPr>
                  <a:t>0$ ve Z </a:t>
                </a:r>
                <a14:m>
                  <m:oMath xmlns:m="http://schemas.openxmlformats.org/officeDocument/2006/math">
                    <m:r>
                      <a:rPr lang="tr-TR" altLang="en-US" sz="1500" i="1">
                        <a:solidFill>
                          <a:schemeClr val="tx1">
                            <a:lumMod val="65000"/>
                            <a:lumOff val="35000"/>
                          </a:schemeClr>
                        </a:solidFill>
                        <a:latin typeface="Cambria Math" panose="02040503050406030204" pitchFamily="18" charset="0"/>
                        <a:ea typeface="맑은 고딕" pitchFamily="50" charset="-127"/>
                      </a:rPr>
                      <m:t>≅</m:t>
                    </m:r>
                  </m:oMath>
                </a14:m>
                <a:r>
                  <a:rPr lang="tr-TR" altLang="en-US" sz="1500" i="1" dirty="0">
                    <a:solidFill>
                      <a:schemeClr val="tx1">
                        <a:lumMod val="65000"/>
                        <a:lumOff val="35000"/>
                      </a:schemeClr>
                    </a:solidFill>
                    <a:latin typeface="+mj-lt"/>
                    <a:ea typeface="맑은 고딕" pitchFamily="50" charset="-127"/>
                  </a:rPr>
                  <a:t> 140000 olarak bulunur ve bu daha iyi bir kar seviyesi değildir.</a:t>
                </a:r>
              </a:p>
            </p:txBody>
          </p:sp>
        </mc:Choice>
        <mc:Fallback xmlns="">
          <p:sp>
            <p:nvSpPr>
              <p:cNvPr id="7" name="Metin kutusu 6">
                <a:extLst>
                  <a:ext uri="{FF2B5EF4-FFF2-40B4-BE49-F238E27FC236}">
                    <a16:creationId xmlns:a16="http://schemas.microsoft.com/office/drawing/2014/main" id="{79F5AE7A-6FAE-A45C-1C71-BC5A1B8FBF4D}"/>
                  </a:ext>
                </a:extLst>
              </p:cNvPr>
              <p:cNvSpPr txBox="1">
                <a:spLocks noRot="1" noChangeAspect="1" noMove="1" noResize="1" noEditPoints="1" noAdjustHandles="1" noChangeArrowheads="1" noChangeShapeType="1" noTextEdit="1"/>
              </p:cNvSpPr>
              <p:nvPr/>
            </p:nvSpPr>
            <p:spPr>
              <a:xfrm>
                <a:off x="827584" y="4498420"/>
                <a:ext cx="7848872" cy="323165"/>
              </a:xfrm>
              <a:prstGeom prst="rect">
                <a:avLst/>
              </a:prstGeom>
              <a:blipFill>
                <a:blip r:embed="rId3"/>
                <a:stretch>
                  <a:fillRect l="-311" t="-3774" b="-18868"/>
                </a:stretch>
              </a:blipFill>
            </p:spPr>
            <p:txBody>
              <a:bodyPr/>
              <a:lstStyle/>
              <a:p>
                <a:r>
                  <a:rPr lang="tr-TR">
                    <a:noFill/>
                  </a:rPr>
                  <a:t> </a:t>
                </a:r>
              </a:p>
            </p:txBody>
          </p:sp>
        </mc:Fallback>
      </mc:AlternateContent>
    </p:spTree>
    <p:extLst>
      <p:ext uri="{BB962C8B-B14F-4D97-AF65-F5344CB8AC3E}">
        <p14:creationId xmlns:p14="http://schemas.microsoft.com/office/powerpoint/2010/main" val="450014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err="1"/>
              <a:t>eşekkürler</a:t>
            </a:r>
            <a:endParaRPr lang="ko-KR"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0051949-9201-2269-8532-7337CA67EBE8}"/>
              </a:ext>
            </a:extLst>
          </p:cNvPr>
          <p:cNvSpPr>
            <a:spLocks noGrp="1"/>
          </p:cNvSpPr>
          <p:nvPr>
            <p:ph type="title"/>
          </p:nvPr>
        </p:nvSpPr>
        <p:spPr/>
        <p:txBody>
          <a:bodyPr/>
          <a:lstStyle/>
          <a:p>
            <a:r>
              <a:rPr lang="tr-TR"/>
              <a:t>Primal-Dual Geçiş</a:t>
            </a:r>
          </a:p>
        </p:txBody>
      </p:sp>
      <p:sp>
        <p:nvSpPr>
          <p:cNvPr id="4" name="Text Box 10">
            <a:extLst>
              <a:ext uri="{FF2B5EF4-FFF2-40B4-BE49-F238E27FC236}">
                <a16:creationId xmlns:a16="http://schemas.microsoft.com/office/drawing/2014/main" id="{FFE382EB-917E-328B-887A-C56BC1C64C7B}"/>
              </a:ext>
            </a:extLst>
          </p:cNvPr>
          <p:cNvSpPr txBox="1">
            <a:spLocks noChangeArrowheads="1"/>
          </p:cNvSpPr>
          <p:nvPr/>
        </p:nvSpPr>
        <p:spPr bwMode="auto">
          <a:xfrm>
            <a:off x="322560" y="2181373"/>
            <a:ext cx="1117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Max</a:t>
            </a:r>
          </a:p>
          <a:p>
            <a:pPr>
              <a:spcBef>
                <a:spcPct val="50000"/>
              </a:spcBef>
            </a:pPr>
            <a:r>
              <a:rPr lang="en-US" altLang="zh-TW">
                <a:ea typeface="新細明體" panose="02020500000000000000" pitchFamily="18" charset="-120"/>
              </a:rPr>
              <a:t>s.t.</a:t>
            </a:r>
          </a:p>
        </p:txBody>
      </p:sp>
      <p:sp>
        <p:nvSpPr>
          <p:cNvPr id="5" name="Text Box 12">
            <a:extLst>
              <a:ext uri="{FF2B5EF4-FFF2-40B4-BE49-F238E27FC236}">
                <a16:creationId xmlns:a16="http://schemas.microsoft.com/office/drawing/2014/main" id="{DCA256C1-F92C-232E-F66A-F46EEA0CA098}"/>
              </a:ext>
            </a:extLst>
          </p:cNvPr>
          <p:cNvSpPr txBox="1">
            <a:spLocks noChangeArrowheads="1"/>
          </p:cNvSpPr>
          <p:nvPr/>
        </p:nvSpPr>
        <p:spPr bwMode="auto">
          <a:xfrm>
            <a:off x="4742160" y="2194073"/>
            <a:ext cx="1041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Min</a:t>
            </a:r>
          </a:p>
          <a:p>
            <a:pPr>
              <a:spcBef>
                <a:spcPct val="50000"/>
              </a:spcBef>
            </a:pPr>
            <a:r>
              <a:rPr lang="en-US" altLang="zh-TW">
                <a:ea typeface="新細明體" panose="02020500000000000000" pitchFamily="18" charset="-120"/>
              </a:rPr>
              <a:t>s.t.</a:t>
            </a:r>
          </a:p>
        </p:txBody>
      </p:sp>
      <p:graphicFrame>
        <p:nvGraphicFramePr>
          <p:cNvPr id="6" name="Object 15">
            <a:extLst>
              <a:ext uri="{FF2B5EF4-FFF2-40B4-BE49-F238E27FC236}">
                <a16:creationId xmlns:a16="http://schemas.microsoft.com/office/drawing/2014/main" id="{750536AE-120B-E5C9-B20F-C392A995B02B}"/>
              </a:ext>
            </a:extLst>
          </p:cNvPr>
          <p:cNvGraphicFramePr>
            <a:graphicFrameLocks noChangeAspect="1"/>
          </p:cNvGraphicFramePr>
          <p:nvPr>
            <p:extLst>
              <p:ext uri="{D42A27DB-BD31-4B8C-83A1-F6EECF244321}">
                <p14:modId xmlns:p14="http://schemas.microsoft.com/office/powerpoint/2010/main" val="3760637934"/>
              </p:ext>
            </p:extLst>
          </p:nvPr>
        </p:nvGraphicFramePr>
        <p:xfrm>
          <a:off x="1668761" y="1862287"/>
          <a:ext cx="2316163" cy="1328737"/>
        </p:xfrm>
        <a:graphic>
          <a:graphicData uri="http://schemas.openxmlformats.org/presentationml/2006/ole">
            <mc:AlternateContent xmlns:mc="http://schemas.openxmlformats.org/markup-compatibility/2006">
              <mc:Choice xmlns:v="urn:schemas-microsoft-com:vml" Requires="v">
                <p:oleObj name="Equation" r:id="rId2" imgW="774360" imgH="444240" progId="Equation.3">
                  <p:embed/>
                </p:oleObj>
              </mc:Choice>
              <mc:Fallback>
                <p:oleObj name="Equation" r:id="rId2" imgW="774360" imgH="444240" progId="Equation.3">
                  <p:embed/>
                  <p:pic>
                    <p:nvPicPr>
                      <p:cNvPr id="10" name="Object 15">
                        <a:extLst>
                          <a:ext uri="{FF2B5EF4-FFF2-40B4-BE49-F238E27FC236}">
                            <a16:creationId xmlns:a16="http://schemas.microsoft.com/office/drawing/2014/main" id="{5215D7A3-4A34-4B75-8010-F6D3437CC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61" y="1862287"/>
                        <a:ext cx="2316163" cy="1328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6">
            <a:extLst>
              <a:ext uri="{FF2B5EF4-FFF2-40B4-BE49-F238E27FC236}">
                <a16:creationId xmlns:a16="http://schemas.microsoft.com/office/drawing/2014/main" id="{BB9A1819-9078-2488-5968-1280DAD7EF78}"/>
              </a:ext>
            </a:extLst>
          </p:cNvPr>
          <p:cNvGraphicFramePr>
            <a:graphicFrameLocks noChangeAspect="1"/>
          </p:cNvGraphicFramePr>
          <p:nvPr>
            <p:extLst>
              <p:ext uri="{D42A27DB-BD31-4B8C-83A1-F6EECF244321}">
                <p14:modId xmlns:p14="http://schemas.microsoft.com/office/powerpoint/2010/main" val="3699561379"/>
              </p:ext>
            </p:extLst>
          </p:nvPr>
        </p:nvGraphicFramePr>
        <p:xfrm>
          <a:off x="6012160" y="1844824"/>
          <a:ext cx="2387600" cy="1330325"/>
        </p:xfrm>
        <a:graphic>
          <a:graphicData uri="http://schemas.openxmlformats.org/presentationml/2006/ole">
            <mc:AlternateContent xmlns:mc="http://schemas.openxmlformats.org/markup-compatibility/2006">
              <mc:Choice xmlns:v="urn:schemas-microsoft-com:vml" Requires="v">
                <p:oleObj name="Equation" r:id="rId4" imgW="774360" imgH="431640" progId="Equation.3">
                  <p:embed/>
                </p:oleObj>
              </mc:Choice>
              <mc:Fallback>
                <p:oleObj name="Equation" r:id="rId4" imgW="774360" imgH="431640" progId="Equation.3">
                  <p:embed/>
                  <p:pic>
                    <p:nvPicPr>
                      <p:cNvPr id="11" name="Object 16">
                        <a:extLst>
                          <a:ext uri="{FF2B5EF4-FFF2-40B4-BE49-F238E27FC236}">
                            <a16:creationId xmlns:a16="http://schemas.microsoft.com/office/drawing/2014/main" id="{AF05E681-9AAF-41B9-8A0C-C937E0FBB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844824"/>
                        <a:ext cx="2387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8">
            <a:extLst>
              <a:ext uri="{FF2B5EF4-FFF2-40B4-BE49-F238E27FC236}">
                <a16:creationId xmlns:a16="http://schemas.microsoft.com/office/drawing/2014/main" id="{ECA53D96-AFF9-63EA-E703-DBF1B4E623A3}"/>
              </a:ext>
            </a:extLst>
          </p:cNvPr>
          <p:cNvGraphicFramePr>
            <a:graphicFrameLocks noChangeAspect="1"/>
          </p:cNvGraphicFramePr>
          <p:nvPr>
            <p:extLst>
              <p:ext uri="{D42A27DB-BD31-4B8C-83A1-F6EECF244321}">
                <p14:modId xmlns:p14="http://schemas.microsoft.com/office/powerpoint/2010/main" val="1664625417"/>
              </p:ext>
            </p:extLst>
          </p:nvPr>
        </p:nvGraphicFramePr>
        <p:xfrm>
          <a:off x="1548110" y="3062436"/>
          <a:ext cx="2476500" cy="1371600"/>
        </p:xfrm>
        <a:graphic>
          <a:graphicData uri="http://schemas.openxmlformats.org/presentationml/2006/ole">
            <mc:AlternateContent xmlns:mc="http://schemas.openxmlformats.org/markup-compatibility/2006">
              <mc:Choice xmlns:v="urn:schemas-microsoft-com:vml" Requires="v">
                <p:oleObj name="Denklem" r:id="rId6" imgW="799920" imgH="444240" progId="Equation.3">
                  <p:embed/>
                </p:oleObj>
              </mc:Choice>
              <mc:Fallback>
                <p:oleObj name="Denklem" r:id="rId6" imgW="799920" imgH="444240" progId="Equation.3">
                  <p:embed/>
                  <p:pic>
                    <p:nvPicPr>
                      <p:cNvPr id="12" name="Object 18">
                        <a:extLst>
                          <a:ext uri="{FF2B5EF4-FFF2-40B4-BE49-F238E27FC236}">
                            <a16:creationId xmlns:a16="http://schemas.microsoft.com/office/drawing/2014/main" id="{50AA9AEE-4543-46B2-8ED3-81CC42F30157}"/>
                          </a:ext>
                        </a:extLst>
                      </p:cNvPr>
                      <p:cNvPicPr>
                        <a:picLocks noChangeAspect="1" noChangeArrowheads="1"/>
                      </p:cNvPicPr>
                      <p:nvPr/>
                    </p:nvPicPr>
                    <p:blipFill>
                      <a:blip r:embed="rId7"/>
                      <a:srcRect/>
                      <a:stretch>
                        <a:fillRect/>
                      </a:stretch>
                    </p:blipFill>
                    <p:spPr bwMode="auto">
                      <a:xfrm>
                        <a:off x="1548110" y="3062436"/>
                        <a:ext cx="24765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9">
            <a:extLst>
              <a:ext uri="{FF2B5EF4-FFF2-40B4-BE49-F238E27FC236}">
                <a16:creationId xmlns:a16="http://schemas.microsoft.com/office/drawing/2014/main" id="{C4BEA3D9-F127-E14E-AD27-798BBB593817}"/>
              </a:ext>
            </a:extLst>
          </p:cNvPr>
          <p:cNvGraphicFramePr>
            <a:graphicFrameLocks noChangeAspect="1"/>
          </p:cNvGraphicFramePr>
          <p:nvPr>
            <p:extLst>
              <p:ext uri="{D42A27DB-BD31-4B8C-83A1-F6EECF244321}">
                <p14:modId xmlns:p14="http://schemas.microsoft.com/office/powerpoint/2010/main" val="448520748"/>
              </p:ext>
            </p:extLst>
          </p:nvPr>
        </p:nvGraphicFramePr>
        <p:xfrm>
          <a:off x="5981998" y="3057674"/>
          <a:ext cx="2519362" cy="1355725"/>
        </p:xfrm>
        <a:graphic>
          <a:graphicData uri="http://schemas.openxmlformats.org/presentationml/2006/ole">
            <mc:AlternateContent xmlns:mc="http://schemas.openxmlformats.org/markup-compatibility/2006">
              <mc:Choice xmlns:v="urn:schemas-microsoft-com:vml" Requires="v">
                <p:oleObj name="Equation" r:id="rId8" imgW="799920" imgH="431640" progId="Equation.3">
                  <p:embed/>
                </p:oleObj>
              </mc:Choice>
              <mc:Fallback>
                <p:oleObj name="Equation" r:id="rId8" imgW="799920" imgH="431640" progId="Equation.3">
                  <p:embed/>
                  <p:pic>
                    <p:nvPicPr>
                      <p:cNvPr id="13" name="Object 19">
                        <a:extLst>
                          <a:ext uri="{FF2B5EF4-FFF2-40B4-BE49-F238E27FC236}">
                            <a16:creationId xmlns:a16="http://schemas.microsoft.com/office/drawing/2014/main" id="{BEAF2EF3-606B-44D3-8AF6-A6B4145AC9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1998" y="3057674"/>
                        <a:ext cx="2519362"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20">
            <a:extLst>
              <a:ext uri="{FF2B5EF4-FFF2-40B4-BE49-F238E27FC236}">
                <a16:creationId xmlns:a16="http://schemas.microsoft.com/office/drawing/2014/main" id="{BF539193-369C-A1B3-2DAA-9076E1021F72}"/>
              </a:ext>
            </a:extLst>
          </p:cNvPr>
          <p:cNvSpPr txBox="1">
            <a:spLocks noChangeArrowheads="1"/>
          </p:cNvSpPr>
          <p:nvPr/>
        </p:nvSpPr>
        <p:spPr bwMode="auto">
          <a:xfrm>
            <a:off x="18719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sp>
        <p:nvSpPr>
          <p:cNvPr id="11" name="Text Box 21">
            <a:extLst>
              <a:ext uri="{FF2B5EF4-FFF2-40B4-BE49-F238E27FC236}">
                <a16:creationId xmlns:a16="http://schemas.microsoft.com/office/drawing/2014/main" id="{4C6146A4-F53B-C005-9BED-A3F18112D044}"/>
              </a:ext>
            </a:extLst>
          </p:cNvPr>
          <p:cNvSpPr txBox="1">
            <a:spLocks noChangeArrowheads="1"/>
          </p:cNvSpPr>
          <p:nvPr/>
        </p:nvSpPr>
        <p:spPr bwMode="auto">
          <a:xfrm>
            <a:off x="62407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2" name="Object 22">
            <a:extLst>
              <a:ext uri="{FF2B5EF4-FFF2-40B4-BE49-F238E27FC236}">
                <a16:creationId xmlns:a16="http://schemas.microsoft.com/office/drawing/2014/main" id="{9CCEB8A0-8B96-BA45-B58B-6C4AF423E369}"/>
              </a:ext>
            </a:extLst>
          </p:cNvPr>
          <p:cNvGraphicFramePr>
            <a:graphicFrameLocks noChangeAspect="1"/>
          </p:cNvGraphicFramePr>
          <p:nvPr>
            <p:extLst>
              <p:ext uri="{D42A27DB-BD31-4B8C-83A1-F6EECF244321}">
                <p14:modId xmlns:p14="http://schemas.microsoft.com/office/powerpoint/2010/main" val="2347787377"/>
              </p:ext>
            </p:extLst>
          </p:nvPr>
        </p:nvGraphicFramePr>
        <p:xfrm>
          <a:off x="2543474" y="4527698"/>
          <a:ext cx="1893887" cy="477838"/>
        </p:xfrm>
        <a:graphic>
          <a:graphicData uri="http://schemas.openxmlformats.org/presentationml/2006/ole">
            <mc:AlternateContent xmlns:mc="http://schemas.openxmlformats.org/markup-compatibility/2006">
              <mc:Choice xmlns:v="urn:schemas-microsoft-com:vml" Requires="v">
                <p:oleObj name="Equation" r:id="rId10" imgW="799920" imgH="203040" progId="Equation.3">
                  <p:embed/>
                </p:oleObj>
              </mc:Choice>
              <mc:Fallback>
                <p:oleObj name="Equation" r:id="rId10" imgW="799920" imgH="203040" progId="Equation.3">
                  <p:embed/>
                  <p:pic>
                    <p:nvPicPr>
                      <p:cNvPr id="16" name="Object 22">
                        <a:extLst>
                          <a:ext uri="{FF2B5EF4-FFF2-40B4-BE49-F238E27FC236}">
                            <a16:creationId xmlns:a16="http://schemas.microsoft.com/office/drawing/2014/main" id="{9183933E-C1EB-47A6-88B7-7E71E4F848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34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3">
            <a:extLst>
              <a:ext uri="{FF2B5EF4-FFF2-40B4-BE49-F238E27FC236}">
                <a16:creationId xmlns:a16="http://schemas.microsoft.com/office/drawing/2014/main" id="{A4C25D6E-E7CE-5B0E-B734-4E405F141949}"/>
              </a:ext>
            </a:extLst>
          </p:cNvPr>
          <p:cNvGraphicFramePr>
            <a:graphicFrameLocks noChangeAspect="1"/>
          </p:cNvGraphicFramePr>
          <p:nvPr>
            <p:extLst>
              <p:ext uri="{D42A27DB-BD31-4B8C-83A1-F6EECF244321}">
                <p14:modId xmlns:p14="http://schemas.microsoft.com/office/powerpoint/2010/main" val="15823159"/>
              </p:ext>
            </p:extLst>
          </p:nvPr>
        </p:nvGraphicFramePr>
        <p:xfrm>
          <a:off x="6912274" y="4527698"/>
          <a:ext cx="1893887" cy="477838"/>
        </p:xfrm>
        <a:graphic>
          <a:graphicData uri="http://schemas.openxmlformats.org/presentationml/2006/ole">
            <mc:AlternateContent xmlns:mc="http://schemas.openxmlformats.org/markup-compatibility/2006">
              <mc:Choice xmlns:v="urn:schemas-microsoft-com:vml" Requires="v">
                <p:oleObj name="Equation" r:id="rId12" imgW="799920" imgH="203040" progId="Equation.3">
                  <p:embed/>
                </p:oleObj>
              </mc:Choice>
              <mc:Fallback>
                <p:oleObj name="Equation" r:id="rId12" imgW="799920" imgH="203040" progId="Equation.3">
                  <p:embed/>
                  <p:pic>
                    <p:nvPicPr>
                      <p:cNvPr id="17" name="Object 23">
                        <a:extLst>
                          <a:ext uri="{FF2B5EF4-FFF2-40B4-BE49-F238E27FC236}">
                            <a16:creationId xmlns:a16="http://schemas.microsoft.com/office/drawing/2014/main" id="{75F83C44-DD72-488E-ABBC-060871BAD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22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4">
            <a:extLst>
              <a:ext uri="{FF2B5EF4-FFF2-40B4-BE49-F238E27FC236}">
                <a16:creationId xmlns:a16="http://schemas.microsoft.com/office/drawing/2014/main" id="{226A4298-239E-FD3A-0FB3-7E13E0F304A9}"/>
              </a:ext>
            </a:extLst>
          </p:cNvPr>
          <p:cNvSpPr txBox="1">
            <a:spLocks noChangeArrowheads="1"/>
          </p:cNvSpPr>
          <p:nvPr/>
        </p:nvSpPr>
        <p:spPr bwMode="auto">
          <a:xfrm>
            <a:off x="62915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5" name="Object 25">
            <a:extLst>
              <a:ext uri="{FF2B5EF4-FFF2-40B4-BE49-F238E27FC236}">
                <a16:creationId xmlns:a16="http://schemas.microsoft.com/office/drawing/2014/main" id="{EE660CAD-306F-13B3-9FA4-A220869F607D}"/>
              </a:ext>
            </a:extLst>
          </p:cNvPr>
          <p:cNvGraphicFramePr>
            <a:graphicFrameLocks noChangeAspect="1"/>
          </p:cNvGraphicFramePr>
          <p:nvPr>
            <p:extLst>
              <p:ext uri="{D42A27DB-BD31-4B8C-83A1-F6EECF244321}">
                <p14:modId xmlns:p14="http://schemas.microsoft.com/office/powerpoint/2010/main" val="785334062"/>
              </p:ext>
            </p:extLst>
          </p:nvPr>
        </p:nvGraphicFramePr>
        <p:xfrm>
          <a:off x="6977361" y="5343673"/>
          <a:ext cx="1895475" cy="477838"/>
        </p:xfrm>
        <a:graphic>
          <a:graphicData uri="http://schemas.openxmlformats.org/presentationml/2006/ole">
            <mc:AlternateContent xmlns:mc="http://schemas.openxmlformats.org/markup-compatibility/2006">
              <mc:Choice xmlns:v="urn:schemas-microsoft-com:vml" Requires="v">
                <p:oleObj name="Equation" r:id="rId14" imgW="799920" imgH="203040" progId="Equation.3">
                  <p:embed/>
                </p:oleObj>
              </mc:Choice>
              <mc:Fallback>
                <p:oleObj name="Equation" r:id="rId14" imgW="799920" imgH="203040" progId="Equation.3">
                  <p:embed/>
                  <p:pic>
                    <p:nvPicPr>
                      <p:cNvPr id="19" name="Object 25">
                        <a:extLst>
                          <a:ext uri="{FF2B5EF4-FFF2-40B4-BE49-F238E27FC236}">
                            <a16:creationId xmlns:a16="http://schemas.microsoft.com/office/drawing/2014/main" id="{2ADD5A01-F858-4AF5-81E3-C556391BAF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7361" y="5343673"/>
                        <a:ext cx="189547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6">
            <a:extLst>
              <a:ext uri="{FF2B5EF4-FFF2-40B4-BE49-F238E27FC236}">
                <a16:creationId xmlns:a16="http://schemas.microsoft.com/office/drawing/2014/main" id="{0C9F0D83-02A1-EEE8-89C6-629418CDB9D9}"/>
              </a:ext>
            </a:extLst>
          </p:cNvPr>
          <p:cNvSpPr txBox="1">
            <a:spLocks noChangeArrowheads="1"/>
          </p:cNvSpPr>
          <p:nvPr/>
        </p:nvSpPr>
        <p:spPr bwMode="auto">
          <a:xfrm>
            <a:off x="18719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7" name="Object 27">
            <a:extLst>
              <a:ext uri="{FF2B5EF4-FFF2-40B4-BE49-F238E27FC236}">
                <a16:creationId xmlns:a16="http://schemas.microsoft.com/office/drawing/2014/main" id="{196D808C-0426-9B8C-362A-92BC521D04F7}"/>
              </a:ext>
            </a:extLst>
          </p:cNvPr>
          <p:cNvGraphicFramePr>
            <a:graphicFrameLocks noChangeAspect="1"/>
          </p:cNvGraphicFramePr>
          <p:nvPr>
            <p:extLst>
              <p:ext uri="{D42A27DB-BD31-4B8C-83A1-F6EECF244321}">
                <p14:modId xmlns:p14="http://schemas.microsoft.com/office/powerpoint/2010/main" val="201166650"/>
              </p:ext>
            </p:extLst>
          </p:nvPr>
        </p:nvGraphicFramePr>
        <p:xfrm>
          <a:off x="2481560" y="5267473"/>
          <a:ext cx="1893888" cy="477838"/>
        </p:xfrm>
        <a:graphic>
          <a:graphicData uri="http://schemas.openxmlformats.org/presentationml/2006/ole">
            <mc:AlternateContent xmlns:mc="http://schemas.openxmlformats.org/markup-compatibility/2006">
              <mc:Choice xmlns:v="urn:schemas-microsoft-com:vml" Requires="v">
                <p:oleObj name="Equation" r:id="rId15" imgW="799920" imgH="203040" progId="Equation.3">
                  <p:embed/>
                </p:oleObj>
              </mc:Choice>
              <mc:Fallback>
                <p:oleObj name="Equation" r:id="rId15" imgW="799920" imgH="203040" progId="Equation.3">
                  <p:embed/>
                  <p:pic>
                    <p:nvPicPr>
                      <p:cNvPr id="21" name="Object 27">
                        <a:extLst>
                          <a:ext uri="{FF2B5EF4-FFF2-40B4-BE49-F238E27FC236}">
                            <a16:creationId xmlns:a16="http://schemas.microsoft.com/office/drawing/2014/main" id="{67366B66-2C69-4267-9AA2-3FF9E43A5F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1560" y="5267473"/>
                        <a:ext cx="189388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8">
            <a:extLst>
              <a:ext uri="{FF2B5EF4-FFF2-40B4-BE49-F238E27FC236}">
                <a16:creationId xmlns:a16="http://schemas.microsoft.com/office/drawing/2014/main" id="{44B0E1A7-2886-9613-F82A-068B2E5534F2}"/>
              </a:ext>
            </a:extLst>
          </p:cNvPr>
          <p:cNvGraphicFramePr>
            <a:graphicFrameLocks noChangeAspect="1"/>
          </p:cNvGraphicFramePr>
          <p:nvPr>
            <p:extLst>
              <p:ext uri="{D42A27DB-BD31-4B8C-83A1-F6EECF244321}">
                <p14:modId xmlns:p14="http://schemas.microsoft.com/office/powerpoint/2010/main" val="1836096119"/>
              </p:ext>
            </p:extLst>
          </p:nvPr>
        </p:nvGraphicFramePr>
        <p:xfrm>
          <a:off x="652760" y="5191273"/>
          <a:ext cx="1246188" cy="674688"/>
        </p:xfrm>
        <a:graphic>
          <a:graphicData uri="http://schemas.openxmlformats.org/presentationml/2006/ole">
            <mc:AlternateContent xmlns:mc="http://schemas.openxmlformats.org/markup-compatibility/2006">
              <mc:Choice xmlns:v="urn:schemas-microsoft-com:vml" Requires="v">
                <p:oleObj name="Equation" r:id="rId16" imgW="444240" imgH="241200" progId="Equation.3">
                  <p:embed/>
                </p:oleObj>
              </mc:Choice>
              <mc:Fallback>
                <p:oleObj name="Equation" r:id="rId16" imgW="444240" imgH="241200" progId="Equation.3">
                  <p:embed/>
                  <p:pic>
                    <p:nvPicPr>
                      <p:cNvPr id="22" name="Object 28">
                        <a:extLst>
                          <a:ext uri="{FF2B5EF4-FFF2-40B4-BE49-F238E27FC236}">
                            <a16:creationId xmlns:a16="http://schemas.microsoft.com/office/drawing/2014/main" id="{ED108B1C-2BA2-4269-A382-D4D2FD4332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2760" y="5191273"/>
                        <a:ext cx="1246188"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9">
            <a:extLst>
              <a:ext uri="{FF2B5EF4-FFF2-40B4-BE49-F238E27FC236}">
                <a16:creationId xmlns:a16="http://schemas.microsoft.com/office/drawing/2014/main" id="{BBE800A6-9C82-AB21-31B9-C9F1414B8B4E}"/>
              </a:ext>
            </a:extLst>
          </p:cNvPr>
          <p:cNvGraphicFramePr>
            <a:graphicFrameLocks noChangeAspect="1"/>
          </p:cNvGraphicFramePr>
          <p:nvPr>
            <p:extLst>
              <p:ext uri="{D42A27DB-BD31-4B8C-83A1-F6EECF244321}">
                <p14:modId xmlns:p14="http://schemas.microsoft.com/office/powerpoint/2010/main" val="2433621308"/>
              </p:ext>
            </p:extLst>
          </p:nvPr>
        </p:nvGraphicFramePr>
        <p:xfrm>
          <a:off x="5148560" y="5191273"/>
          <a:ext cx="1212850" cy="642938"/>
        </p:xfrm>
        <a:graphic>
          <a:graphicData uri="http://schemas.openxmlformats.org/presentationml/2006/ole">
            <mc:AlternateContent xmlns:mc="http://schemas.openxmlformats.org/markup-compatibility/2006">
              <mc:Choice xmlns:v="urn:schemas-microsoft-com:vml" Requires="v">
                <p:oleObj name="Equation" r:id="rId18" imgW="431640" imgH="228600" progId="Equation.3">
                  <p:embed/>
                </p:oleObj>
              </mc:Choice>
              <mc:Fallback>
                <p:oleObj name="Equation" r:id="rId18" imgW="431640" imgH="228600" progId="Equation.3">
                  <p:embed/>
                  <p:pic>
                    <p:nvPicPr>
                      <p:cNvPr id="23" name="Object 29">
                        <a:extLst>
                          <a:ext uri="{FF2B5EF4-FFF2-40B4-BE49-F238E27FC236}">
                            <a16:creationId xmlns:a16="http://schemas.microsoft.com/office/drawing/2014/main" id="{FA8DAFC9-28E3-4AB8-B350-7EAB89AB51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8560" y="5191273"/>
                        <a:ext cx="12128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30">
            <a:extLst>
              <a:ext uri="{FF2B5EF4-FFF2-40B4-BE49-F238E27FC236}">
                <a16:creationId xmlns:a16="http://schemas.microsoft.com/office/drawing/2014/main" id="{539B2B66-63A9-7C70-FDC3-FC68A69F50ED}"/>
              </a:ext>
            </a:extLst>
          </p:cNvPr>
          <p:cNvSpPr>
            <a:spLocks noChangeArrowheads="1"/>
          </p:cNvSpPr>
          <p:nvPr/>
        </p:nvSpPr>
        <p:spPr bwMode="auto">
          <a:xfrm>
            <a:off x="220960" y="1914673"/>
            <a:ext cx="4318000" cy="4267200"/>
          </a:xfrm>
          <a:prstGeom prst="rect">
            <a:avLst/>
          </a:prstGeom>
          <a:noFill/>
          <a:ln w="38100">
            <a:solidFill>
              <a:srgbClr val="EA613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 name="Rectangle 31">
            <a:extLst>
              <a:ext uri="{FF2B5EF4-FFF2-40B4-BE49-F238E27FC236}">
                <a16:creationId xmlns:a16="http://schemas.microsoft.com/office/drawing/2014/main" id="{1403F41E-00F1-859D-4D18-656E5011C519}"/>
              </a:ext>
            </a:extLst>
          </p:cNvPr>
          <p:cNvSpPr>
            <a:spLocks noChangeArrowheads="1"/>
          </p:cNvSpPr>
          <p:nvPr/>
        </p:nvSpPr>
        <p:spPr bwMode="auto">
          <a:xfrm>
            <a:off x="4653260" y="1914673"/>
            <a:ext cx="4305300" cy="4267200"/>
          </a:xfrm>
          <a:prstGeom prst="rect">
            <a:avLst/>
          </a:prstGeom>
          <a:noFill/>
          <a:ln w="38100">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2" name="Text Box 8">
            <a:extLst>
              <a:ext uri="{FF2B5EF4-FFF2-40B4-BE49-F238E27FC236}">
                <a16:creationId xmlns:a16="http://schemas.microsoft.com/office/drawing/2014/main" id="{E69BA045-9019-2C4F-BEFE-3790BC0FDBD5}"/>
              </a:ext>
            </a:extLst>
          </p:cNvPr>
          <p:cNvSpPr txBox="1">
            <a:spLocks noChangeArrowheads="1"/>
          </p:cNvSpPr>
          <p:nvPr/>
        </p:nvSpPr>
        <p:spPr bwMode="auto">
          <a:xfrm>
            <a:off x="7416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Primal Problem</a:t>
            </a:r>
          </a:p>
        </p:txBody>
      </p:sp>
      <p:sp>
        <p:nvSpPr>
          <p:cNvPr id="23" name="Text Box 9">
            <a:extLst>
              <a:ext uri="{FF2B5EF4-FFF2-40B4-BE49-F238E27FC236}">
                <a16:creationId xmlns:a16="http://schemas.microsoft.com/office/drawing/2014/main" id="{AD417F0B-5F5D-93E3-5A80-F6A418D3EA7F}"/>
              </a:ext>
            </a:extLst>
          </p:cNvPr>
          <p:cNvSpPr txBox="1">
            <a:spLocks noChangeArrowheads="1"/>
          </p:cNvSpPr>
          <p:nvPr/>
        </p:nvSpPr>
        <p:spPr bwMode="auto">
          <a:xfrm>
            <a:off x="51485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Dual Problem</a:t>
            </a:r>
          </a:p>
        </p:txBody>
      </p:sp>
    </p:spTree>
    <p:extLst>
      <p:ext uri="{BB962C8B-B14F-4D97-AF65-F5344CB8AC3E}">
        <p14:creationId xmlns:p14="http://schemas.microsoft.com/office/powerpoint/2010/main" val="185212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0051949-9201-2269-8532-7337CA67EBE8}"/>
              </a:ext>
            </a:extLst>
          </p:cNvPr>
          <p:cNvSpPr>
            <a:spLocks noGrp="1"/>
          </p:cNvSpPr>
          <p:nvPr>
            <p:ph type="title"/>
          </p:nvPr>
        </p:nvSpPr>
        <p:spPr/>
        <p:txBody>
          <a:bodyPr/>
          <a:lstStyle/>
          <a:p>
            <a:r>
              <a:rPr lang="tr-TR"/>
              <a:t>Primal-Dual Geçiş</a:t>
            </a:r>
          </a:p>
        </p:txBody>
      </p:sp>
      <p:sp>
        <p:nvSpPr>
          <p:cNvPr id="4" name="Text Box 10">
            <a:extLst>
              <a:ext uri="{FF2B5EF4-FFF2-40B4-BE49-F238E27FC236}">
                <a16:creationId xmlns:a16="http://schemas.microsoft.com/office/drawing/2014/main" id="{FFE382EB-917E-328B-887A-C56BC1C64C7B}"/>
              </a:ext>
            </a:extLst>
          </p:cNvPr>
          <p:cNvSpPr txBox="1">
            <a:spLocks noChangeArrowheads="1"/>
          </p:cNvSpPr>
          <p:nvPr/>
        </p:nvSpPr>
        <p:spPr bwMode="auto">
          <a:xfrm>
            <a:off x="322560" y="2181373"/>
            <a:ext cx="1117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zh-TW">
                <a:ea typeface="新細明體" panose="02020500000000000000" pitchFamily="18" charset="-120"/>
              </a:rPr>
              <a:t>Min</a:t>
            </a:r>
            <a:endParaRPr lang="en-US" altLang="zh-TW">
              <a:ea typeface="新細明體" panose="02020500000000000000" pitchFamily="18" charset="-120"/>
            </a:endParaRPr>
          </a:p>
          <a:p>
            <a:pPr>
              <a:spcBef>
                <a:spcPct val="50000"/>
              </a:spcBef>
            </a:pPr>
            <a:r>
              <a:rPr lang="en-US" altLang="zh-TW">
                <a:ea typeface="新細明體" panose="02020500000000000000" pitchFamily="18" charset="-120"/>
              </a:rPr>
              <a:t>s.t.</a:t>
            </a:r>
          </a:p>
        </p:txBody>
      </p:sp>
      <p:sp>
        <p:nvSpPr>
          <p:cNvPr id="5" name="Text Box 12">
            <a:extLst>
              <a:ext uri="{FF2B5EF4-FFF2-40B4-BE49-F238E27FC236}">
                <a16:creationId xmlns:a16="http://schemas.microsoft.com/office/drawing/2014/main" id="{DCA256C1-F92C-232E-F66A-F46EEA0CA098}"/>
              </a:ext>
            </a:extLst>
          </p:cNvPr>
          <p:cNvSpPr txBox="1">
            <a:spLocks noChangeArrowheads="1"/>
          </p:cNvSpPr>
          <p:nvPr/>
        </p:nvSpPr>
        <p:spPr bwMode="auto">
          <a:xfrm>
            <a:off x="4742160" y="2194073"/>
            <a:ext cx="1041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zh-TW">
                <a:ea typeface="新細明體" panose="02020500000000000000" pitchFamily="18" charset="-120"/>
              </a:rPr>
              <a:t>Max</a:t>
            </a:r>
            <a:endParaRPr lang="en-US" altLang="zh-TW">
              <a:ea typeface="新細明體" panose="02020500000000000000" pitchFamily="18" charset="-120"/>
            </a:endParaRPr>
          </a:p>
          <a:p>
            <a:pPr>
              <a:spcBef>
                <a:spcPct val="50000"/>
              </a:spcBef>
            </a:pPr>
            <a:r>
              <a:rPr lang="en-US" altLang="zh-TW">
                <a:ea typeface="新細明體" panose="02020500000000000000" pitchFamily="18" charset="-120"/>
              </a:rPr>
              <a:t>s.t.</a:t>
            </a:r>
          </a:p>
        </p:txBody>
      </p:sp>
      <p:graphicFrame>
        <p:nvGraphicFramePr>
          <p:cNvPr id="6" name="Object 15">
            <a:extLst>
              <a:ext uri="{FF2B5EF4-FFF2-40B4-BE49-F238E27FC236}">
                <a16:creationId xmlns:a16="http://schemas.microsoft.com/office/drawing/2014/main" id="{750536AE-120B-E5C9-B20F-C392A995B02B}"/>
              </a:ext>
            </a:extLst>
          </p:cNvPr>
          <p:cNvGraphicFramePr>
            <a:graphicFrameLocks noChangeAspect="1"/>
          </p:cNvGraphicFramePr>
          <p:nvPr/>
        </p:nvGraphicFramePr>
        <p:xfrm>
          <a:off x="1668761" y="1862287"/>
          <a:ext cx="2316163" cy="1328737"/>
        </p:xfrm>
        <a:graphic>
          <a:graphicData uri="http://schemas.openxmlformats.org/presentationml/2006/ole">
            <mc:AlternateContent xmlns:mc="http://schemas.openxmlformats.org/markup-compatibility/2006">
              <mc:Choice xmlns:v="urn:schemas-microsoft-com:vml" Requires="v">
                <p:oleObj name="Equation" r:id="rId2" imgW="774360" imgH="444240" progId="Equation.3">
                  <p:embed/>
                </p:oleObj>
              </mc:Choice>
              <mc:Fallback>
                <p:oleObj name="Equation" r:id="rId2" imgW="774360" imgH="444240" progId="Equation.3">
                  <p:embed/>
                  <p:pic>
                    <p:nvPicPr>
                      <p:cNvPr id="6" name="Object 15">
                        <a:extLst>
                          <a:ext uri="{FF2B5EF4-FFF2-40B4-BE49-F238E27FC236}">
                            <a16:creationId xmlns:a16="http://schemas.microsoft.com/office/drawing/2014/main" id="{750536AE-120B-E5C9-B20F-C392A995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61" y="1862287"/>
                        <a:ext cx="2316163" cy="1328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6">
            <a:extLst>
              <a:ext uri="{FF2B5EF4-FFF2-40B4-BE49-F238E27FC236}">
                <a16:creationId xmlns:a16="http://schemas.microsoft.com/office/drawing/2014/main" id="{BB9A1819-9078-2488-5968-1280DAD7EF78}"/>
              </a:ext>
            </a:extLst>
          </p:cNvPr>
          <p:cNvGraphicFramePr>
            <a:graphicFrameLocks noChangeAspect="1"/>
          </p:cNvGraphicFramePr>
          <p:nvPr/>
        </p:nvGraphicFramePr>
        <p:xfrm>
          <a:off x="6012160" y="1844824"/>
          <a:ext cx="2387600" cy="1330325"/>
        </p:xfrm>
        <a:graphic>
          <a:graphicData uri="http://schemas.openxmlformats.org/presentationml/2006/ole">
            <mc:AlternateContent xmlns:mc="http://schemas.openxmlformats.org/markup-compatibility/2006">
              <mc:Choice xmlns:v="urn:schemas-microsoft-com:vml" Requires="v">
                <p:oleObj name="Equation" r:id="rId4" imgW="774360" imgH="431640" progId="Equation.3">
                  <p:embed/>
                </p:oleObj>
              </mc:Choice>
              <mc:Fallback>
                <p:oleObj name="Equation" r:id="rId4" imgW="774360" imgH="431640" progId="Equation.3">
                  <p:embed/>
                  <p:pic>
                    <p:nvPicPr>
                      <p:cNvPr id="7" name="Object 16">
                        <a:extLst>
                          <a:ext uri="{FF2B5EF4-FFF2-40B4-BE49-F238E27FC236}">
                            <a16:creationId xmlns:a16="http://schemas.microsoft.com/office/drawing/2014/main" id="{BB9A1819-9078-2488-5968-1280DAD7E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844824"/>
                        <a:ext cx="2387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20">
            <a:extLst>
              <a:ext uri="{FF2B5EF4-FFF2-40B4-BE49-F238E27FC236}">
                <a16:creationId xmlns:a16="http://schemas.microsoft.com/office/drawing/2014/main" id="{BF539193-369C-A1B3-2DAA-9076E1021F72}"/>
              </a:ext>
            </a:extLst>
          </p:cNvPr>
          <p:cNvSpPr txBox="1">
            <a:spLocks noChangeArrowheads="1"/>
          </p:cNvSpPr>
          <p:nvPr/>
        </p:nvSpPr>
        <p:spPr bwMode="auto">
          <a:xfrm>
            <a:off x="18719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sp>
        <p:nvSpPr>
          <p:cNvPr id="11" name="Text Box 21">
            <a:extLst>
              <a:ext uri="{FF2B5EF4-FFF2-40B4-BE49-F238E27FC236}">
                <a16:creationId xmlns:a16="http://schemas.microsoft.com/office/drawing/2014/main" id="{4C6146A4-F53B-C005-9BED-A3F18112D044}"/>
              </a:ext>
            </a:extLst>
          </p:cNvPr>
          <p:cNvSpPr txBox="1">
            <a:spLocks noChangeArrowheads="1"/>
          </p:cNvSpPr>
          <p:nvPr/>
        </p:nvSpPr>
        <p:spPr bwMode="auto">
          <a:xfrm>
            <a:off x="62407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2" name="Object 22">
            <a:extLst>
              <a:ext uri="{FF2B5EF4-FFF2-40B4-BE49-F238E27FC236}">
                <a16:creationId xmlns:a16="http://schemas.microsoft.com/office/drawing/2014/main" id="{9CCEB8A0-8B96-BA45-B58B-6C4AF423E369}"/>
              </a:ext>
            </a:extLst>
          </p:cNvPr>
          <p:cNvGraphicFramePr>
            <a:graphicFrameLocks noChangeAspect="1"/>
          </p:cNvGraphicFramePr>
          <p:nvPr/>
        </p:nvGraphicFramePr>
        <p:xfrm>
          <a:off x="2543474" y="4527698"/>
          <a:ext cx="1893887" cy="477838"/>
        </p:xfrm>
        <a:graphic>
          <a:graphicData uri="http://schemas.openxmlformats.org/presentationml/2006/ole">
            <mc:AlternateContent xmlns:mc="http://schemas.openxmlformats.org/markup-compatibility/2006">
              <mc:Choice xmlns:v="urn:schemas-microsoft-com:vml" Requires="v">
                <p:oleObj name="Equation" r:id="rId6" imgW="799920" imgH="203040" progId="Equation.3">
                  <p:embed/>
                </p:oleObj>
              </mc:Choice>
              <mc:Fallback>
                <p:oleObj name="Equation" r:id="rId6" imgW="799920" imgH="203040" progId="Equation.3">
                  <p:embed/>
                  <p:pic>
                    <p:nvPicPr>
                      <p:cNvPr id="12" name="Object 22">
                        <a:extLst>
                          <a:ext uri="{FF2B5EF4-FFF2-40B4-BE49-F238E27FC236}">
                            <a16:creationId xmlns:a16="http://schemas.microsoft.com/office/drawing/2014/main" id="{9CCEB8A0-8B96-BA45-B58B-6C4AF423E3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4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3">
            <a:extLst>
              <a:ext uri="{FF2B5EF4-FFF2-40B4-BE49-F238E27FC236}">
                <a16:creationId xmlns:a16="http://schemas.microsoft.com/office/drawing/2014/main" id="{A4C25D6E-E7CE-5B0E-B734-4E405F141949}"/>
              </a:ext>
            </a:extLst>
          </p:cNvPr>
          <p:cNvGraphicFramePr>
            <a:graphicFrameLocks noChangeAspect="1"/>
          </p:cNvGraphicFramePr>
          <p:nvPr/>
        </p:nvGraphicFramePr>
        <p:xfrm>
          <a:off x="6912274" y="4527698"/>
          <a:ext cx="1893887" cy="477838"/>
        </p:xfrm>
        <a:graphic>
          <a:graphicData uri="http://schemas.openxmlformats.org/presentationml/2006/ole">
            <mc:AlternateContent xmlns:mc="http://schemas.openxmlformats.org/markup-compatibility/2006">
              <mc:Choice xmlns:v="urn:schemas-microsoft-com:vml" Requires="v">
                <p:oleObj name="Equation" r:id="rId8" imgW="799920" imgH="203040" progId="Equation.3">
                  <p:embed/>
                </p:oleObj>
              </mc:Choice>
              <mc:Fallback>
                <p:oleObj name="Equation" r:id="rId8" imgW="799920" imgH="203040" progId="Equation.3">
                  <p:embed/>
                  <p:pic>
                    <p:nvPicPr>
                      <p:cNvPr id="13" name="Object 23">
                        <a:extLst>
                          <a:ext uri="{FF2B5EF4-FFF2-40B4-BE49-F238E27FC236}">
                            <a16:creationId xmlns:a16="http://schemas.microsoft.com/office/drawing/2014/main" id="{A4C25D6E-E7CE-5B0E-B734-4E405F1419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22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4">
            <a:extLst>
              <a:ext uri="{FF2B5EF4-FFF2-40B4-BE49-F238E27FC236}">
                <a16:creationId xmlns:a16="http://schemas.microsoft.com/office/drawing/2014/main" id="{226A4298-239E-FD3A-0FB3-7E13E0F304A9}"/>
              </a:ext>
            </a:extLst>
          </p:cNvPr>
          <p:cNvSpPr txBox="1">
            <a:spLocks noChangeArrowheads="1"/>
          </p:cNvSpPr>
          <p:nvPr/>
        </p:nvSpPr>
        <p:spPr bwMode="auto">
          <a:xfrm>
            <a:off x="62915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5" name="Object 25">
            <a:extLst>
              <a:ext uri="{FF2B5EF4-FFF2-40B4-BE49-F238E27FC236}">
                <a16:creationId xmlns:a16="http://schemas.microsoft.com/office/drawing/2014/main" id="{EE660CAD-306F-13B3-9FA4-A220869F607D}"/>
              </a:ext>
            </a:extLst>
          </p:cNvPr>
          <p:cNvGraphicFramePr>
            <a:graphicFrameLocks noChangeAspect="1"/>
          </p:cNvGraphicFramePr>
          <p:nvPr/>
        </p:nvGraphicFramePr>
        <p:xfrm>
          <a:off x="6977361" y="5343673"/>
          <a:ext cx="1895475" cy="477838"/>
        </p:xfrm>
        <a:graphic>
          <a:graphicData uri="http://schemas.openxmlformats.org/presentationml/2006/ole">
            <mc:AlternateContent xmlns:mc="http://schemas.openxmlformats.org/markup-compatibility/2006">
              <mc:Choice xmlns:v="urn:schemas-microsoft-com:vml" Requires="v">
                <p:oleObj name="Equation" r:id="rId10" imgW="799920" imgH="203040" progId="Equation.3">
                  <p:embed/>
                </p:oleObj>
              </mc:Choice>
              <mc:Fallback>
                <p:oleObj name="Equation" r:id="rId10" imgW="799920" imgH="203040" progId="Equation.3">
                  <p:embed/>
                  <p:pic>
                    <p:nvPicPr>
                      <p:cNvPr id="15" name="Object 25">
                        <a:extLst>
                          <a:ext uri="{FF2B5EF4-FFF2-40B4-BE49-F238E27FC236}">
                            <a16:creationId xmlns:a16="http://schemas.microsoft.com/office/drawing/2014/main" id="{EE660CAD-306F-13B3-9FA4-A220869F6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7361" y="5343673"/>
                        <a:ext cx="189547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6">
            <a:extLst>
              <a:ext uri="{FF2B5EF4-FFF2-40B4-BE49-F238E27FC236}">
                <a16:creationId xmlns:a16="http://schemas.microsoft.com/office/drawing/2014/main" id="{0C9F0D83-02A1-EEE8-89C6-629418CDB9D9}"/>
              </a:ext>
            </a:extLst>
          </p:cNvPr>
          <p:cNvSpPr txBox="1">
            <a:spLocks noChangeArrowheads="1"/>
          </p:cNvSpPr>
          <p:nvPr/>
        </p:nvSpPr>
        <p:spPr bwMode="auto">
          <a:xfrm>
            <a:off x="18719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7" name="Object 27">
            <a:extLst>
              <a:ext uri="{FF2B5EF4-FFF2-40B4-BE49-F238E27FC236}">
                <a16:creationId xmlns:a16="http://schemas.microsoft.com/office/drawing/2014/main" id="{196D808C-0426-9B8C-362A-92BC521D04F7}"/>
              </a:ext>
            </a:extLst>
          </p:cNvPr>
          <p:cNvGraphicFramePr>
            <a:graphicFrameLocks noChangeAspect="1"/>
          </p:cNvGraphicFramePr>
          <p:nvPr/>
        </p:nvGraphicFramePr>
        <p:xfrm>
          <a:off x="2481560" y="5267473"/>
          <a:ext cx="1893888" cy="477838"/>
        </p:xfrm>
        <a:graphic>
          <a:graphicData uri="http://schemas.openxmlformats.org/presentationml/2006/ole">
            <mc:AlternateContent xmlns:mc="http://schemas.openxmlformats.org/markup-compatibility/2006">
              <mc:Choice xmlns:v="urn:schemas-microsoft-com:vml" Requires="v">
                <p:oleObj name="Equation" r:id="rId11" imgW="799920" imgH="203040" progId="Equation.3">
                  <p:embed/>
                </p:oleObj>
              </mc:Choice>
              <mc:Fallback>
                <p:oleObj name="Equation" r:id="rId11" imgW="799920" imgH="203040" progId="Equation.3">
                  <p:embed/>
                  <p:pic>
                    <p:nvPicPr>
                      <p:cNvPr id="17" name="Object 27">
                        <a:extLst>
                          <a:ext uri="{FF2B5EF4-FFF2-40B4-BE49-F238E27FC236}">
                            <a16:creationId xmlns:a16="http://schemas.microsoft.com/office/drawing/2014/main" id="{196D808C-0426-9B8C-362A-92BC521D04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1560" y="5267473"/>
                        <a:ext cx="189388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8">
            <a:extLst>
              <a:ext uri="{FF2B5EF4-FFF2-40B4-BE49-F238E27FC236}">
                <a16:creationId xmlns:a16="http://schemas.microsoft.com/office/drawing/2014/main" id="{44B0E1A7-2886-9613-F82A-068B2E5534F2}"/>
              </a:ext>
            </a:extLst>
          </p:cNvPr>
          <p:cNvGraphicFramePr>
            <a:graphicFrameLocks noChangeAspect="1"/>
          </p:cNvGraphicFramePr>
          <p:nvPr/>
        </p:nvGraphicFramePr>
        <p:xfrm>
          <a:off x="652760" y="5191273"/>
          <a:ext cx="1246188" cy="674688"/>
        </p:xfrm>
        <a:graphic>
          <a:graphicData uri="http://schemas.openxmlformats.org/presentationml/2006/ole">
            <mc:AlternateContent xmlns:mc="http://schemas.openxmlformats.org/markup-compatibility/2006">
              <mc:Choice xmlns:v="urn:schemas-microsoft-com:vml" Requires="v">
                <p:oleObj name="Equation" r:id="rId12" imgW="444240" imgH="241200" progId="Equation.3">
                  <p:embed/>
                </p:oleObj>
              </mc:Choice>
              <mc:Fallback>
                <p:oleObj name="Equation" r:id="rId12" imgW="444240" imgH="241200" progId="Equation.3">
                  <p:embed/>
                  <p:pic>
                    <p:nvPicPr>
                      <p:cNvPr id="18" name="Object 28">
                        <a:extLst>
                          <a:ext uri="{FF2B5EF4-FFF2-40B4-BE49-F238E27FC236}">
                            <a16:creationId xmlns:a16="http://schemas.microsoft.com/office/drawing/2014/main" id="{44B0E1A7-2886-9613-F82A-068B2E5534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760" y="5191273"/>
                        <a:ext cx="1246188"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30">
            <a:extLst>
              <a:ext uri="{FF2B5EF4-FFF2-40B4-BE49-F238E27FC236}">
                <a16:creationId xmlns:a16="http://schemas.microsoft.com/office/drawing/2014/main" id="{539B2B66-63A9-7C70-FDC3-FC68A69F50ED}"/>
              </a:ext>
            </a:extLst>
          </p:cNvPr>
          <p:cNvSpPr>
            <a:spLocks noChangeArrowheads="1"/>
          </p:cNvSpPr>
          <p:nvPr/>
        </p:nvSpPr>
        <p:spPr bwMode="auto">
          <a:xfrm>
            <a:off x="220960" y="1914673"/>
            <a:ext cx="4318000" cy="4267200"/>
          </a:xfrm>
          <a:prstGeom prst="rect">
            <a:avLst/>
          </a:prstGeom>
          <a:noFill/>
          <a:ln w="38100">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 name="Rectangle 31">
            <a:extLst>
              <a:ext uri="{FF2B5EF4-FFF2-40B4-BE49-F238E27FC236}">
                <a16:creationId xmlns:a16="http://schemas.microsoft.com/office/drawing/2014/main" id="{1403F41E-00F1-859D-4D18-656E5011C519}"/>
              </a:ext>
            </a:extLst>
          </p:cNvPr>
          <p:cNvSpPr>
            <a:spLocks noChangeArrowheads="1"/>
          </p:cNvSpPr>
          <p:nvPr/>
        </p:nvSpPr>
        <p:spPr bwMode="auto">
          <a:xfrm>
            <a:off x="4653260" y="1914673"/>
            <a:ext cx="4305300" cy="4267200"/>
          </a:xfrm>
          <a:prstGeom prst="rect">
            <a:avLst/>
          </a:prstGeom>
          <a:noFill/>
          <a:ln w="38100">
            <a:solidFill>
              <a:srgbClr val="EA613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2" name="Text Box 8">
            <a:extLst>
              <a:ext uri="{FF2B5EF4-FFF2-40B4-BE49-F238E27FC236}">
                <a16:creationId xmlns:a16="http://schemas.microsoft.com/office/drawing/2014/main" id="{E69BA045-9019-2C4F-BEFE-3790BC0FDBD5}"/>
              </a:ext>
            </a:extLst>
          </p:cNvPr>
          <p:cNvSpPr txBox="1">
            <a:spLocks noChangeArrowheads="1"/>
          </p:cNvSpPr>
          <p:nvPr/>
        </p:nvSpPr>
        <p:spPr bwMode="auto">
          <a:xfrm>
            <a:off x="7416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Primal Problem</a:t>
            </a:r>
          </a:p>
        </p:txBody>
      </p:sp>
      <p:sp>
        <p:nvSpPr>
          <p:cNvPr id="23" name="Text Box 9">
            <a:extLst>
              <a:ext uri="{FF2B5EF4-FFF2-40B4-BE49-F238E27FC236}">
                <a16:creationId xmlns:a16="http://schemas.microsoft.com/office/drawing/2014/main" id="{AD417F0B-5F5D-93E3-5A80-F6A418D3EA7F}"/>
              </a:ext>
            </a:extLst>
          </p:cNvPr>
          <p:cNvSpPr txBox="1">
            <a:spLocks noChangeArrowheads="1"/>
          </p:cNvSpPr>
          <p:nvPr/>
        </p:nvSpPr>
        <p:spPr bwMode="auto">
          <a:xfrm>
            <a:off x="51485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Dual Problem</a:t>
            </a:r>
          </a:p>
        </p:txBody>
      </p:sp>
      <p:grpSp>
        <p:nvGrpSpPr>
          <p:cNvPr id="26" name="Grup 25">
            <a:extLst>
              <a:ext uri="{FF2B5EF4-FFF2-40B4-BE49-F238E27FC236}">
                <a16:creationId xmlns:a16="http://schemas.microsoft.com/office/drawing/2014/main" id="{EE6A0586-0100-7B90-C905-0D3FFA979133}"/>
              </a:ext>
            </a:extLst>
          </p:cNvPr>
          <p:cNvGrpSpPr/>
          <p:nvPr/>
        </p:nvGrpSpPr>
        <p:grpSpPr>
          <a:xfrm>
            <a:off x="1548110" y="3062436"/>
            <a:ext cx="2476500" cy="1371600"/>
            <a:chOff x="1548110" y="3062436"/>
            <a:chExt cx="2476500" cy="1371600"/>
          </a:xfrm>
        </p:grpSpPr>
        <p:graphicFrame>
          <p:nvGraphicFramePr>
            <p:cNvPr id="8" name="Object 18">
              <a:extLst>
                <a:ext uri="{FF2B5EF4-FFF2-40B4-BE49-F238E27FC236}">
                  <a16:creationId xmlns:a16="http://schemas.microsoft.com/office/drawing/2014/main" id="{ECA53D96-AFF9-63EA-E703-DBF1B4E623A3}"/>
                </a:ext>
              </a:extLst>
            </p:cNvPr>
            <p:cNvGraphicFramePr>
              <a:graphicFrameLocks noChangeAspect="1"/>
            </p:cNvGraphicFramePr>
            <p:nvPr>
              <p:extLst>
                <p:ext uri="{D42A27DB-BD31-4B8C-83A1-F6EECF244321}">
                  <p14:modId xmlns:p14="http://schemas.microsoft.com/office/powerpoint/2010/main" val="2996481038"/>
                </p:ext>
              </p:extLst>
            </p:nvPr>
          </p:nvGraphicFramePr>
          <p:xfrm>
            <a:off x="1548110" y="3062436"/>
            <a:ext cx="2476500" cy="1371600"/>
          </p:xfrm>
          <a:graphic>
            <a:graphicData uri="http://schemas.openxmlformats.org/presentationml/2006/ole">
              <mc:AlternateContent xmlns:mc="http://schemas.openxmlformats.org/markup-compatibility/2006">
                <mc:Choice xmlns:v="urn:schemas-microsoft-com:vml" Requires="v">
                  <p:oleObj name="Denklem" r:id="rId14" imgW="799920" imgH="444240" progId="Equation.3">
                    <p:embed/>
                  </p:oleObj>
                </mc:Choice>
                <mc:Fallback>
                  <p:oleObj name="Denklem" r:id="rId14" imgW="799920" imgH="444240" progId="Equation.3">
                    <p:embed/>
                    <p:pic>
                      <p:nvPicPr>
                        <p:cNvPr id="8" name="Object 18">
                          <a:extLst>
                            <a:ext uri="{FF2B5EF4-FFF2-40B4-BE49-F238E27FC236}">
                              <a16:creationId xmlns:a16="http://schemas.microsoft.com/office/drawing/2014/main" id="{ECA53D96-AFF9-63EA-E703-DBF1B4E623A3}"/>
                            </a:ext>
                          </a:extLst>
                        </p:cNvPr>
                        <p:cNvPicPr>
                          <a:picLocks noChangeAspect="1" noChangeArrowheads="1"/>
                        </p:cNvPicPr>
                        <p:nvPr/>
                      </p:nvPicPr>
                      <p:blipFill>
                        <a:blip r:embed="rId15"/>
                        <a:srcRect/>
                        <a:stretch>
                          <a:fillRect/>
                        </a:stretch>
                      </p:blipFill>
                      <p:spPr bwMode="auto">
                        <a:xfrm>
                          <a:off x="1548110" y="3062436"/>
                          <a:ext cx="24765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ikdörtgen 1">
              <a:extLst>
                <a:ext uri="{FF2B5EF4-FFF2-40B4-BE49-F238E27FC236}">
                  <a16:creationId xmlns:a16="http://schemas.microsoft.com/office/drawing/2014/main" id="{7AAB550F-A5C5-E6EC-2A96-30D5FB3768C7}"/>
                </a:ext>
              </a:extLst>
            </p:cNvPr>
            <p:cNvSpPr/>
            <p:nvPr/>
          </p:nvSpPr>
          <p:spPr>
            <a:xfrm>
              <a:off x="3067720" y="3386137"/>
              <a:ext cx="360040" cy="662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TW" sz="4000">
                  <a:solidFill>
                    <a:schemeClr val="tx1"/>
                  </a:solidFill>
                  <a:ea typeface="新細明體" panose="02020500000000000000" pitchFamily="18" charset="-120"/>
                </a:rPr>
                <a:t>≥</a:t>
              </a:r>
              <a:endParaRPr lang="tr-TR" sz="4000">
                <a:solidFill>
                  <a:schemeClr val="tx1"/>
                </a:solidFill>
              </a:endParaRPr>
            </a:p>
          </p:txBody>
        </p:sp>
      </p:grpSp>
      <p:grpSp>
        <p:nvGrpSpPr>
          <p:cNvPr id="29" name="Grup 28">
            <a:extLst>
              <a:ext uri="{FF2B5EF4-FFF2-40B4-BE49-F238E27FC236}">
                <a16:creationId xmlns:a16="http://schemas.microsoft.com/office/drawing/2014/main" id="{B6818029-D48B-5764-56C6-FDAEA0488544}"/>
              </a:ext>
            </a:extLst>
          </p:cNvPr>
          <p:cNvGrpSpPr/>
          <p:nvPr/>
        </p:nvGrpSpPr>
        <p:grpSpPr>
          <a:xfrm>
            <a:off x="5981998" y="3057674"/>
            <a:ext cx="2519362" cy="1355725"/>
            <a:chOff x="5981998" y="3057674"/>
            <a:chExt cx="2519362" cy="1355725"/>
          </a:xfrm>
        </p:grpSpPr>
        <p:graphicFrame>
          <p:nvGraphicFramePr>
            <p:cNvPr id="9" name="Object 19">
              <a:extLst>
                <a:ext uri="{FF2B5EF4-FFF2-40B4-BE49-F238E27FC236}">
                  <a16:creationId xmlns:a16="http://schemas.microsoft.com/office/drawing/2014/main" id="{C4BEA3D9-F127-E14E-AD27-798BBB593817}"/>
                </a:ext>
              </a:extLst>
            </p:cNvPr>
            <p:cNvGraphicFramePr>
              <a:graphicFrameLocks noChangeAspect="1"/>
            </p:cNvGraphicFramePr>
            <p:nvPr>
              <p:extLst>
                <p:ext uri="{D42A27DB-BD31-4B8C-83A1-F6EECF244321}">
                  <p14:modId xmlns:p14="http://schemas.microsoft.com/office/powerpoint/2010/main" val="2355589192"/>
                </p:ext>
              </p:extLst>
            </p:nvPr>
          </p:nvGraphicFramePr>
          <p:xfrm>
            <a:off x="5981998" y="3057674"/>
            <a:ext cx="2519362" cy="1355725"/>
          </p:xfrm>
          <a:graphic>
            <a:graphicData uri="http://schemas.openxmlformats.org/presentationml/2006/ole">
              <mc:AlternateContent xmlns:mc="http://schemas.openxmlformats.org/markup-compatibility/2006">
                <mc:Choice xmlns:v="urn:schemas-microsoft-com:vml" Requires="v">
                  <p:oleObj name="Equation" r:id="rId16" imgW="799920" imgH="431640" progId="Equation.3">
                    <p:embed/>
                  </p:oleObj>
                </mc:Choice>
                <mc:Fallback>
                  <p:oleObj name="Equation" r:id="rId16" imgW="799920" imgH="431640" progId="Equation.3">
                    <p:embed/>
                    <p:pic>
                      <p:nvPicPr>
                        <p:cNvPr id="9" name="Object 19">
                          <a:extLst>
                            <a:ext uri="{FF2B5EF4-FFF2-40B4-BE49-F238E27FC236}">
                              <a16:creationId xmlns:a16="http://schemas.microsoft.com/office/drawing/2014/main" id="{C4BEA3D9-F127-E14E-AD27-798BBB5938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81998" y="3057674"/>
                          <a:ext cx="2519362"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Dikdörtgen 24">
              <a:extLst>
                <a:ext uri="{FF2B5EF4-FFF2-40B4-BE49-F238E27FC236}">
                  <a16:creationId xmlns:a16="http://schemas.microsoft.com/office/drawing/2014/main" id="{C041F386-E41C-C81A-5DAD-4EB568F3B30E}"/>
                </a:ext>
              </a:extLst>
            </p:cNvPr>
            <p:cNvSpPr/>
            <p:nvPr/>
          </p:nvSpPr>
          <p:spPr>
            <a:xfrm>
              <a:off x="7499177" y="3386137"/>
              <a:ext cx="360040" cy="662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TW" sz="4000">
                  <a:solidFill>
                    <a:schemeClr val="tx1"/>
                  </a:solidFill>
                  <a:ea typeface="新細明體" panose="02020500000000000000" pitchFamily="18" charset="-120"/>
                </a:rPr>
                <a:t>≤</a:t>
              </a:r>
              <a:endParaRPr lang="tr-TR" sz="4000">
                <a:solidFill>
                  <a:schemeClr val="tx1"/>
                </a:solidFill>
              </a:endParaRPr>
            </a:p>
          </p:txBody>
        </p:sp>
      </p:grpSp>
      <p:graphicFrame>
        <p:nvGraphicFramePr>
          <p:cNvPr id="19" name="Object 29">
            <a:extLst>
              <a:ext uri="{FF2B5EF4-FFF2-40B4-BE49-F238E27FC236}">
                <a16:creationId xmlns:a16="http://schemas.microsoft.com/office/drawing/2014/main" id="{BBE800A6-9C82-AB21-31B9-C9F1414B8B4E}"/>
              </a:ext>
            </a:extLst>
          </p:cNvPr>
          <p:cNvGraphicFramePr>
            <a:graphicFrameLocks noChangeAspect="1"/>
          </p:cNvGraphicFramePr>
          <p:nvPr>
            <p:extLst>
              <p:ext uri="{D42A27DB-BD31-4B8C-83A1-F6EECF244321}">
                <p14:modId xmlns:p14="http://schemas.microsoft.com/office/powerpoint/2010/main" val="1797808129"/>
              </p:ext>
            </p:extLst>
          </p:nvPr>
        </p:nvGraphicFramePr>
        <p:xfrm>
          <a:off x="5148560" y="5191273"/>
          <a:ext cx="1212850" cy="642938"/>
        </p:xfrm>
        <a:graphic>
          <a:graphicData uri="http://schemas.openxmlformats.org/presentationml/2006/ole">
            <mc:AlternateContent xmlns:mc="http://schemas.openxmlformats.org/markup-compatibility/2006">
              <mc:Choice xmlns:v="urn:schemas-microsoft-com:vml" Requires="v">
                <p:oleObj name="Equation" r:id="rId18" imgW="431640" imgH="228600" progId="Equation.3">
                  <p:embed/>
                </p:oleObj>
              </mc:Choice>
              <mc:Fallback>
                <p:oleObj name="Equation" r:id="rId18" imgW="431640" imgH="228600" progId="Equation.3">
                  <p:embed/>
                  <p:pic>
                    <p:nvPicPr>
                      <p:cNvPr id="19" name="Object 29">
                        <a:extLst>
                          <a:ext uri="{FF2B5EF4-FFF2-40B4-BE49-F238E27FC236}">
                            <a16:creationId xmlns:a16="http://schemas.microsoft.com/office/drawing/2014/main" id="{BBE800A6-9C82-AB21-31B9-C9F1414B8B4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8560" y="5191273"/>
                        <a:ext cx="12128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5198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CE2DF7B-BDED-CD65-C708-58B22BDB9856}"/>
              </a:ext>
            </a:extLst>
          </p:cNvPr>
          <p:cNvSpPr>
            <a:spLocks noGrp="1"/>
          </p:cNvSpPr>
          <p:nvPr>
            <p:ph idx="1"/>
          </p:nvPr>
        </p:nvSpPr>
        <p:spPr>
          <a:xfrm>
            <a:off x="323528" y="1484784"/>
            <a:ext cx="8568952" cy="4881686"/>
          </a:xfrm>
        </p:spPr>
        <p:txBody>
          <a:bodyPr>
            <a:normAutofit/>
          </a:bodyPr>
          <a:lstStyle/>
          <a:p>
            <a:r>
              <a:rPr lang="tr-TR">
                <a:effectLst/>
              </a:rPr>
              <a:t>Teorem 1: Primal problemin dualinin duali primal modeli verir. </a:t>
            </a:r>
          </a:p>
          <a:p>
            <a:pPr lvl="1"/>
            <a:r>
              <a:rPr lang="tr-TR"/>
              <a:t>Her bir primal kısıta bir dual değişken karşılık gelir. </a:t>
            </a:r>
          </a:p>
          <a:p>
            <a:pPr lvl="1"/>
            <a:r>
              <a:rPr lang="tr-TR"/>
              <a:t>Her bir dual kısıt bir primal değişken ile ilişkilidir.</a:t>
            </a:r>
          </a:p>
          <a:p>
            <a:endParaRPr lang="tr-TR">
              <a:effectLst/>
            </a:endParaRPr>
          </a:p>
          <a:p>
            <a:r>
              <a:rPr lang="tr-TR">
                <a:effectLst/>
              </a:rPr>
              <a:t>Teorem 2: Maksimizasyon/Minimizasyon amaçlı primal modelin amaç fonksiyonu olurlu bir çözümünün değeri, dual modelin amaç fonksiyonunun olurlu bir çözümünden küçük yada eşittir/büyük yada eşittir. </a:t>
            </a:r>
          </a:p>
          <a:p>
            <a:pPr lvl="1"/>
            <a:r>
              <a:rPr lang="tr-TR">
                <a:effectLst/>
              </a:rPr>
              <a:t>x primal problem için bir geçerli çözüm olsun ve p dual problem için geçerli bir çözüm olsun. Bu durumda by≤ cx olur ve zayıf dualite olarak tanımlanır.</a:t>
            </a:r>
          </a:p>
          <a:p>
            <a:pPr lvl="1"/>
            <a:r>
              <a:rPr lang="tr-TR">
                <a:effectLst/>
              </a:rPr>
              <a:t>Zayıf dualite teoremi (Weak Duality Theorm), dual modele ait optimum çözümün primal modele ait optimum çözüm için bir sınırlayıcı değer tanımladığını ifade eder. Bu sınır, problemin maksimizasyon veya minimizasyon olmasına bağlı olarak, bir üst limit veya alt limit olarak görülebilir. </a:t>
            </a:r>
          </a:p>
          <a:p>
            <a:endParaRPr lang="tr-TR"/>
          </a:p>
        </p:txBody>
      </p:sp>
      <p:sp>
        <p:nvSpPr>
          <p:cNvPr id="3" name="Başlık 2">
            <a:extLst>
              <a:ext uri="{FF2B5EF4-FFF2-40B4-BE49-F238E27FC236}">
                <a16:creationId xmlns:a16="http://schemas.microsoft.com/office/drawing/2014/main" id="{F2687B83-1BB4-63D4-14A9-F93DC815D754}"/>
              </a:ext>
            </a:extLst>
          </p:cNvPr>
          <p:cNvSpPr>
            <a:spLocks noGrp="1"/>
          </p:cNvSpPr>
          <p:nvPr>
            <p:ph type="title"/>
          </p:nvPr>
        </p:nvSpPr>
        <p:spPr/>
        <p:txBody>
          <a:bodyPr/>
          <a:lstStyle/>
          <a:p>
            <a:r>
              <a:rPr lang="tr-TR"/>
              <a:t>Dualite Teoremi</a:t>
            </a:r>
          </a:p>
        </p:txBody>
      </p:sp>
    </p:spTree>
    <p:extLst>
      <p:ext uri="{BB962C8B-B14F-4D97-AF65-F5344CB8AC3E}">
        <p14:creationId xmlns:p14="http://schemas.microsoft.com/office/powerpoint/2010/main" val="147780330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16078</TotalTime>
  <Words>4962</Words>
  <Application>Microsoft Office PowerPoint</Application>
  <PresentationFormat>Ekran Gösterisi (4:3)</PresentationFormat>
  <Paragraphs>542</Paragraphs>
  <Slides>62</Slides>
  <Notes>0</Notes>
  <HiddenSlides>0</HiddenSlides>
  <MMClips>0</MMClips>
  <ScaleCrop>false</ScaleCrop>
  <HeadingPairs>
    <vt:vector size="8" baseType="variant">
      <vt:variant>
        <vt:lpstr>Kullanılan Yazı Tipleri</vt:lpstr>
      </vt:variant>
      <vt:variant>
        <vt:i4>10</vt:i4>
      </vt:variant>
      <vt:variant>
        <vt:lpstr>Tema</vt:lpstr>
      </vt:variant>
      <vt:variant>
        <vt:i4>1</vt:i4>
      </vt:variant>
      <vt:variant>
        <vt:lpstr>Eklenmiş OLE Hizmet Programları</vt:lpstr>
      </vt:variant>
      <vt:variant>
        <vt:i4>2</vt:i4>
      </vt:variant>
      <vt:variant>
        <vt:lpstr>Slayt Başlıkları</vt:lpstr>
      </vt:variant>
      <vt:variant>
        <vt:i4>62</vt:i4>
      </vt:variant>
    </vt:vector>
  </HeadingPairs>
  <TitlesOfParts>
    <vt:vector size="75" baseType="lpstr">
      <vt:lpstr>굴림체</vt:lpstr>
      <vt:lpstr>맑은 고딕</vt:lpstr>
      <vt:lpstr>Calibri</vt:lpstr>
      <vt:lpstr>Tw Cen MT</vt:lpstr>
      <vt:lpstr>Arial</vt:lpstr>
      <vt:lpstr>Ink Free</vt:lpstr>
      <vt:lpstr>Cambria Math</vt:lpstr>
      <vt:lpstr>Wingdings 3</vt:lpstr>
      <vt:lpstr>Tunga</vt:lpstr>
      <vt:lpstr>Calibri Light</vt:lpstr>
      <vt:lpstr>Office 테마</vt:lpstr>
      <vt:lpstr>Equation</vt:lpstr>
      <vt:lpstr>Denklem</vt:lpstr>
      <vt:lpstr>PowerPoint Sunusu</vt:lpstr>
      <vt:lpstr>Dualite</vt:lpstr>
      <vt:lpstr>Dualite</vt:lpstr>
      <vt:lpstr>Dualite</vt:lpstr>
      <vt:lpstr>Primal Dual İlişkisi</vt:lpstr>
      <vt:lpstr>Primal Model-Dual Model</vt:lpstr>
      <vt:lpstr>Primal-Dual Geçiş</vt:lpstr>
      <vt:lpstr>Primal-Dual Geçiş</vt:lpstr>
      <vt:lpstr>Dualite Teoremi</vt:lpstr>
      <vt:lpstr>Dualite Teoremi</vt:lpstr>
      <vt:lpstr>Primalden Duale Geçiş</vt:lpstr>
      <vt:lpstr>Primal Dual Geçiş Yöntemler</vt:lpstr>
      <vt:lpstr>Yöntem 1</vt:lpstr>
      <vt:lpstr>Yöntem 1</vt:lpstr>
      <vt:lpstr>Yöntem 1</vt:lpstr>
      <vt:lpstr>Yöntem 1</vt:lpstr>
      <vt:lpstr>Yöntem 2</vt:lpstr>
      <vt:lpstr>Yöntem 2</vt:lpstr>
      <vt:lpstr>Yöntem 2</vt:lpstr>
      <vt:lpstr>Yöntem 3</vt:lpstr>
      <vt:lpstr>Yöntem 3</vt:lpstr>
      <vt:lpstr>Yöntemler</vt:lpstr>
      <vt:lpstr>Ekonomik Anlamı</vt:lpstr>
      <vt:lpstr>Simpleks Tablosu İlişkisi</vt:lpstr>
      <vt:lpstr>Simpleks Tablosu İlişkisi</vt:lpstr>
      <vt:lpstr>Simpleks Tablosu İlişkisi</vt:lpstr>
      <vt:lpstr>Optimum tablo için hesaplama</vt:lpstr>
      <vt:lpstr>Tamamlayıcı Gevşeklik  Teoremi</vt:lpstr>
      <vt:lpstr>Tamamlayıcı Gevşeklik Teoremi (Complementary slackness theorem)</vt:lpstr>
      <vt:lpstr>Tamamlayıcı Gevşeklik Teoremi</vt:lpstr>
      <vt:lpstr>Tamamlayıcı Gevşeklik Teoremi Açıklayıcı Örnek Durum</vt:lpstr>
      <vt:lpstr>Örnek 1</vt:lpstr>
      <vt:lpstr>Örnek 1</vt:lpstr>
      <vt:lpstr>Örnek 2</vt:lpstr>
      <vt:lpstr>Örnek 2</vt:lpstr>
      <vt:lpstr>Duyarlılık Analizleri</vt:lpstr>
      <vt:lpstr>Duyarlılık Analizleri Amacı</vt:lpstr>
      <vt:lpstr>PowerPoint Sunusu</vt:lpstr>
      <vt:lpstr>Sağ Taraf Değerleri Duyarlılık Analizleri</vt:lpstr>
      <vt:lpstr>Sağ Taraf Değerleri Duyarlılık Analizleri</vt:lpstr>
      <vt:lpstr>Sağ Taraf Değerleri Duyarlılık Analizleri</vt:lpstr>
      <vt:lpstr>Amaç Katsayıları Duyarlılık Analizleri</vt:lpstr>
      <vt:lpstr>Amaç Katsayıları Duyarlılık Analizleri</vt:lpstr>
      <vt:lpstr>Kısıt Katsayıları Duyarlılık Analizleri</vt:lpstr>
      <vt:lpstr>Temelde Yer Almayan Değişken Katsayılarının İncelenmesi</vt:lpstr>
      <vt:lpstr>Temelde Yer Almayan Değişken Katsayılarının İncelenmesi</vt:lpstr>
      <vt:lpstr>Temeldeki Değişkenin Kısıt Katsayıları Değiştirme</vt:lpstr>
      <vt:lpstr>Temeldeki Değişkenin Kısıt Katsayıları Değiştirme</vt:lpstr>
      <vt:lpstr> Optimum Çözümü Kısıtlandırma  Kısıt ve Değişken Ekleme</vt:lpstr>
      <vt:lpstr>PowerPoint Sunusu</vt:lpstr>
      <vt:lpstr>Optimum Çözüme Kısıt Ekleme</vt:lpstr>
      <vt:lpstr>Optimum Çözüme Kısıt Ekleme</vt:lpstr>
      <vt:lpstr>Optimum Çözüme Kısıt Ekleme</vt:lpstr>
      <vt:lpstr>Optimum Çözüme Değişken Ekleme</vt:lpstr>
      <vt:lpstr>Tartışma</vt:lpstr>
      <vt:lpstr>Masacı</vt:lpstr>
      <vt:lpstr>Model ve Optimum Çözüm</vt:lpstr>
      <vt:lpstr>Duyarlılık Soruları</vt:lpstr>
      <vt:lpstr>Duyarlılık Soruları</vt:lpstr>
      <vt:lpstr>Duyarlılık Soruları</vt:lpstr>
      <vt:lpstr>Duyarlılık Soruları</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287</cp:revision>
  <dcterms:created xsi:type="dcterms:W3CDTF">2010-02-01T08:03:16Z</dcterms:created>
  <dcterms:modified xsi:type="dcterms:W3CDTF">2023-06-10T12:19:05Z</dcterms:modified>
  <cp:category>www.slidemembers.com</cp:category>
</cp:coreProperties>
</file>